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70" r:id="rId2"/>
  </p:sldMasterIdLst>
  <p:notesMasterIdLst>
    <p:notesMasterId r:id="rId31"/>
  </p:notesMasterIdLst>
  <p:sldIdLst>
    <p:sldId id="270" r:id="rId3"/>
    <p:sldId id="284" r:id="rId4"/>
    <p:sldId id="282" r:id="rId5"/>
    <p:sldId id="313" r:id="rId6"/>
    <p:sldId id="285" r:id="rId7"/>
    <p:sldId id="321" r:id="rId8"/>
    <p:sldId id="286" r:id="rId9"/>
    <p:sldId id="306" r:id="rId10"/>
    <p:sldId id="324" r:id="rId11"/>
    <p:sldId id="323" r:id="rId12"/>
    <p:sldId id="289" r:id="rId13"/>
    <p:sldId id="291" r:id="rId14"/>
    <p:sldId id="290" r:id="rId15"/>
    <p:sldId id="292" r:id="rId16"/>
    <p:sldId id="325" r:id="rId17"/>
    <p:sldId id="293" r:id="rId18"/>
    <p:sldId id="294" r:id="rId19"/>
    <p:sldId id="307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17" r:id="rId29"/>
    <p:sldId id="283" r:id="rId30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2AC"/>
    <a:srgbClr val="FFFFCC"/>
    <a:srgbClr val="FFCCFF"/>
    <a:srgbClr val="FFFF99"/>
    <a:srgbClr val="FFFF00"/>
    <a:srgbClr val="CCFF99"/>
    <a:srgbClr val="8DAD55"/>
    <a:srgbClr val="FFFFFF"/>
    <a:srgbClr val="D2F3D0"/>
    <a:srgbClr val="DC9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1" autoAdjust="0"/>
    <p:restoredTop sz="89643" autoAdjust="0"/>
  </p:normalViewPr>
  <p:slideViewPr>
    <p:cSldViewPr>
      <p:cViewPr varScale="1">
        <p:scale>
          <a:sx n="90" d="100"/>
          <a:sy n="90" d="100"/>
        </p:scale>
        <p:origin x="1512" y="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921475875118259E-2"/>
          <c:y val="0.11607142857142858"/>
          <c:w val="0.57805108798486282"/>
          <c:h val="0.852678571428571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比例圖</c:v>
                </c:pt>
              </c:strCache>
            </c:strRef>
          </c:tx>
          <c:dPt>
            <c:idx val="0"/>
            <c:bubble3D val="0"/>
            <c:explosion val="7"/>
            <c:extLst>
              <c:ext xmlns:c16="http://schemas.microsoft.com/office/drawing/2014/chart" uri="{C3380CC4-5D6E-409C-BE32-E72D297353CC}">
                <c16:uniqueId val="{00000000-5162-4DE6-9B67-DFD7E32CC7C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5162-4DE6-9B67-DFD7E32CC7C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5162-4DE6-9B67-DFD7E32CC7C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5162-4DE6-9B67-DFD7E32CC7C4}"/>
              </c:ext>
            </c:extLst>
          </c:dPt>
          <c:dLbls>
            <c:dLbl>
              <c:idx val="0"/>
              <c:layout>
                <c:manualLayout>
                  <c:x val="-0.23172383309127331"/>
                  <c:y val="-0.22853806670070678"/>
                </c:manualLayout>
              </c:layout>
              <c:tx>
                <c:rich>
                  <a:bodyPr/>
                  <a:lstStyle/>
                  <a:p>
                    <a:pPr>
                      <a:defRPr sz="3412" b="1" i="1" u="none" strike="noStrike" baseline="0">
                        <a:solidFill>
                          <a:srgbClr val="FFC000"/>
                        </a:solidFill>
                        <a:latin typeface="細明體"/>
                        <a:ea typeface="細明體"/>
                        <a:cs typeface="細明體"/>
                      </a:defRPr>
                    </a:pPr>
                    <a:r>
                      <a:rPr lang="zh-TW" altLang="en-US" sz="3412" b="1" i="1" u="none" strike="noStrike" baseline="0" dirty="0">
                        <a:solidFill>
                          <a:srgbClr val="FFC000"/>
                        </a:solidFill>
                        <a:latin typeface="細明體"/>
                        <a:ea typeface="細明體"/>
                      </a:rPr>
                      <a:t>約</a:t>
                    </a:r>
                    <a:r>
                      <a:rPr lang="en-US" altLang="zh-TW" sz="3412" b="1" i="1" u="none" strike="noStrike" baseline="0" dirty="0">
                        <a:solidFill>
                          <a:srgbClr val="FFC000"/>
                        </a:solidFill>
                        <a:latin typeface="Calibri"/>
                        <a:ea typeface="細明體"/>
                        <a:cs typeface="Calibri"/>
                      </a:rPr>
                      <a:t>276</a:t>
                    </a:r>
                    <a:endParaRPr lang="zh-TW" altLang="en-US" dirty="0">
                      <a:solidFill>
                        <a:srgbClr val="FFC000"/>
                      </a:solidFill>
                    </a:endParaRPr>
                  </a:p>
                </c:rich>
              </c:tx>
              <c:spPr>
                <a:noFill/>
                <a:ln w="2166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162-4DE6-9B67-DFD7E32CC7C4}"/>
                </c:ext>
              </c:extLst>
            </c:dLbl>
            <c:dLbl>
              <c:idx val="1"/>
              <c:layout>
                <c:manualLayout>
                  <c:x val="3.9971338061953292E-3"/>
                  <c:y val="-1.542796484910376E-2"/>
                </c:manualLayout>
              </c:layout>
              <c:tx>
                <c:rich>
                  <a:bodyPr/>
                  <a:lstStyle/>
                  <a:p>
                    <a:pPr>
                      <a:defRPr sz="3412" b="1" i="1" u="none" strike="noStrike" baseline="0">
                        <a:solidFill>
                          <a:srgbClr val="FF0000"/>
                        </a:solidFill>
                        <a:latin typeface="細明體"/>
                        <a:ea typeface="細明體"/>
                        <a:cs typeface="細明體"/>
                      </a:defRPr>
                    </a:pPr>
                    <a:r>
                      <a:rPr lang="zh-TW" altLang="en-US" sz="3412" b="1" i="1" u="none" strike="noStrike" baseline="0" dirty="0">
                        <a:solidFill>
                          <a:srgbClr val="FF0000"/>
                        </a:solidFill>
                        <a:latin typeface="細明體"/>
                        <a:ea typeface="細明體"/>
                      </a:rPr>
                      <a:t>約</a:t>
                    </a:r>
                    <a:r>
                      <a:rPr lang="en-US" altLang="zh-TW" sz="3412" b="1" i="1" u="none" strike="noStrike" baseline="0" dirty="0">
                        <a:solidFill>
                          <a:srgbClr val="FF0000"/>
                        </a:solidFill>
                        <a:latin typeface="Calibri"/>
                        <a:ea typeface="細明體"/>
                        <a:cs typeface="Calibri"/>
                      </a:rPr>
                      <a:t>49</a:t>
                    </a:r>
                    <a:endParaRPr lang="zh-TW" altLang="en-US" dirty="0"/>
                  </a:p>
                </c:rich>
              </c:tx>
              <c:spPr>
                <a:noFill/>
                <a:ln w="2166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162-4DE6-9B67-DFD7E32CC7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3412" b="1" i="1" u="none" strike="noStrike" baseline="0">
                        <a:solidFill>
                          <a:srgbClr val="FF0000"/>
                        </a:solidFill>
                        <a:latin typeface="細明體"/>
                        <a:ea typeface="細明體"/>
                        <a:cs typeface="細明體"/>
                      </a:defRPr>
                    </a:pPr>
                    <a:r>
                      <a:rPr lang="zh-TW" altLang="en-US" sz="3412" b="1" i="1" u="none" strike="noStrike" baseline="0" dirty="0">
                        <a:solidFill>
                          <a:srgbClr val="FF0000"/>
                        </a:solidFill>
                        <a:latin typeface="細明體"/>
                        <a:ea typeface="細明體"/>
                      </a:rPr>
                      <a:t>約</a:t>
                    </a:r>
                    <a:r>
                      <a:rPr lang="en-US" altLang="zh-TW" sz="3412" b="1" i="1" u="none" strike="noStrike" baseline="0" dirty="0">
                        <a:solidFill>
                          <a:srgbClr val="FF0000"/>
                        </a:solidFill>
                        <a:latin typeface="Calibri"/>
                        <a:ea typeface="細明體"/>
                        <a:cs typeface="Calibri"/>
                      </a:rPr>
                      <a:t>12</a:t>
                    </a:r>
                    <a:endParaRPr lang="zh-TW" altLang="en-US" dirty="0"/>
                  </a:p>
                </c:rich>
              </c:tx>
              <c:spPr>
                <a:noFill/>
                <a:ln w="2166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162-4DE6-9B67-DFD7E32CC7C4}"/>
                </c:ext>
              </c:extLst>
            </c:dLbl>
            <c:dLbl>
              <c:idx val="3"/>
              <c:layout>
                <c:manualLayout>
                  <c:x val="3.2407437846746524E-2"/>
                  <c:y val="9.3574480664319686E-4"/>
                </c:manualLayout>
              </c:layout>
              <c:tx>
                <c:rich>
                  <a:bodyPr/>
                  <a:lstStyle/>
                  <a:p>
                    <a:pPr>
                      <a:defRPr sz="3412" b="1" i="1" u="none" strike="noStrike" baseline="0">
                        <a:solidFill>
                          <a:srgbClr val="FF0000"/>
                        </a:solidFill>
                        <a:latin typeface="細明體"/>
                        <a:ea typeface="細明體"/>
                        <a:cs typeface="細明體"/>
                      </a:defRPr>
                    </a:pPr>
                    <a:r>
                      <a:rPr lang="zh-TW" altLang="en-US" sz="3412" b="1" i="1" u="none" strike="noStrike" baseline="0" dirty="0">
                        <a:solidFill>
                          <a:srgbClr val="FF0000"/>
                        </a:solidFill>
                        <a:latin typeface="細明體"/>
                        <a:ea typeface="細明體"/>
                      </a:rPr>
                      <a:t>約</a:t>
                    </a:r>
                    <a:r>
                      <a:rPr lang="en-US" altLang="zh-TW" sz="3412" b="1" i="1" u="none" strike="noStrike" baseline="0" dirty="0">
                        <a:solidFill>
                          <a:srgbClr val="FF0000"/>
                        </a:solidFill>
                        <a:latin typeface="Calibri"/>
                        <a:ea typeface="細明體"/>
                        <a:cs typeface="Calibri"/>
                      </a:rPr>
                      <a:t>4</a:t>
                    </a:r>
                    <a:endParaRPr lang="zh-TW" altLang="en-US" dirty="0"/>
                  </a:p>
                </c:rich>
              </c:tx>
              <c:spPr>
                <a:noFill/>
                <a:ln w="2166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162-4DE6-9B67-DFD7E32CC7C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外界社會人士或外聘董事們捐款所得</c:v>
                </c:pt>
                <c:pt idx="1">
                  <c:v>班級家長捐款(基金會)</c:v>
                </c:pt>
                <c:pt idx="2">
                  <c:v>班級家長捐款(留班級活動費)</c:v>
                </c:pt>
                <c:pt idx="3">
                  <c:v>定期存款利息所得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276</c:v>
                </c:pt>
                <c:pt idx="1">
                  <c:v>49</c:v>
                </c:pt>
                <c:pt idx="2">
                  <c:v>12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62-4DE6-9B67-DFD7E32CC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666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881" b="1" i="0" u="none" strike="noStrike" baseline="0">
                <a:solidFill>
                  <a:srgbClr val="3366FF"/>
                </a:solidFill>
                <a:latin typeface="標楷體"/>
                <a:ea typeface="標楷體"/>
                <a:cs typeface="標楷體"/>
              </a:defRPr>
            </a:pPr>
            <a:endParaRPr lang="zh-TW"/>
          </a:p>
        </c:txPr>
      </c:legendEntry>
      <c:legendEntry>
        <c:idx val="1"/>
        <c:txPr>
          <a:bodyPr/>
          <a:lstStyle/>
          <a:p>
            <a:pPr>
              <a:defRPr sz="1881" b="1" i="0" u="none" strike="noStrike" baseline="0">
                <a:solidFill>
                  <a:schemeClr val="accent2">
                    <a:lumMod val="75000"/>
                  </a:schemeClr>
                </a:solidFill>
                <a:latin typeface="標楷體"/>
                <a:ea typeface="標楷體"/>
                <a:cs typeface="標楷體"/>
              </a:defRPr>
            </a:pPr>
            <a:endParaRPr lang="zh-TW"/>
          </a:p>
        </c:txPr>
      </c:legendEntry>
      <c:legendEntry>
        <c:idx val="2"/>
        <c:txPr>
          <a:bodyPr/>
          <a:lstStyle/>
          <a:p>
            <a:pPr>
              <a:defRPr sz="1881" b="1" i="0" u="none" strike="noStrike" baseline="0">
                <a:solidFill>
                  <a:srgbClr val="99CC00"/>
                </a:solidFill>
                <a:latin typeface="標楷體"/>
                <a:ea typeface="標楷體"/>
                <a:cs typeface="標楷體"/>
              </a:defRPr>
            </a:pPr>
            <a:endParaRPr lang="zh-TW"/>
          </a:p>
        </c:txPr>
      </c:legendEntry>
      <c:legendEntry>
        <c:idx val="3"/>
        <c:txPr>
          <a:bodyPr/>
          <a:lstStyle/>
          <a:p>
            <a:pPr>
              <a:defRPr sz="1881" b="1" i="0" u="none" strike="noStrike" baseline="0">
                <a:solidFill>
                  <a:srgbClr val="CC99FF"/>
                </a:solidFill>
                <a:latin typeface="標楷體"/>
                <a:ea typeface="標楷體"/>
                <a:cs typeface="標楷體"/>
              </a:defRPr>
            </a:pPr>
            <a:endParaRPr lang="zh-TW"/>
          </a:p>
        </c:txPr>
      </c:legendEntry>
      <c:layout>
        <c:manualLayout>
          <c:xMode val="edge"/>
          <c:yMode val="edge"/>
          <c:x val="0.66130558183538313"/>
          <c:y val="0.16071428571428573"/>
          <c:w val="0.32767707611320218"/>
          <c:h val="0.7611607142857143"/>
        </c:manualLayout>
      </c:layout>
      <c:overlay val="0"/>
      <c:spPr>
        <a:noFill/>
        <a:ln w="21666">
          <a:noFill/>
        </a:ln>
      </c:spPr>
      <c:txPr>
        <a:bodyPr/>
        <a:lstStyle/>
        <a:p>
          <a:pPr>
            <a:defRPr sz="1881" b="1" i="0" u="none" strike="noStrike" baseline="0">
              <a:solidFill>
                <a:srgbClr val="000000"/>
              </a:solidFill>
              <a:latin typeface="標楷體"/>
              <a:ea typeface="標楷體"/>
              <a:cs typeface="標楷體"/>
            </a:defRPr>
          </a:pPr>
          <a:endParaRPr lang="zh-TW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535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134715025906735"/>
          <c:y val="0.30272108843537415"/>
          <c:w val="0.30362694300518134"/>
          <c:h val="0.3112244897959183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110學年度</c:v>
                </c:pt>
              </c:strCache>
            </c:strRef>
          </c:tx>
          <c:spPr>
            <a:solidFill>
              <a:schemeClr val="accent1"/>
            </a:solidFill>
            <a:ln w="24418">
              <a:noFill/>
            </a:ln>
          </c:spPr>
          <c:explosion val="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AFC-4031-A7E6-345B854A155D}"/>
              </c:ext>
            </c:extLst>
          </c:dPt>
          <c:dPt>
            <c:idx val="1"/>
            <c:bubble3D val="0"/>
            <c:spPr>
              <a:solidFill>
                <a:srgbClr val="00CCFF"/>
              </a:solidFill>
              <a:ln w="24418">
                <a:noFill/>
              </a:ln>
            </c:spPr>
            <c:extLst>
              <c:ext xmlns:c16="http://schemas.microsoft.com/office/drawing/2014/chart" uri="{C3380CC4-5D6E-409C-BE32-E72D297353CC}">
                <c16:uniqueId val="{00000001-3AFC-4031-A7E6-345B854A155D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24418">
                <a:noFill/>
              </a:ln>
            </c:spPr>
            <c:extLst>
              <c:ext xmlns:c16="http://schemas.microsoft.com/office/drawing/2014/chart" uri="{C3380CC4-5D6E-409C-BE32-E72D297353CC}">
                <c16:uniqueId val="{00000002-3AFC-4031-A7E6-345B854A155D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24418">
                <a:noFill/>
              </a:ln>
            </c:spPr>
            <c:extLst>
              <c:ext xmlns:c16="http://schemas.microsoft.com/office/drawing/2014/chart" uri="{C3380CC4-5D6E-409C-BE32-E72D297353CC}">
                <c16:uniqueId val="{00000003-3AFC-4031-A7E6-345B854A155D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24418">
                <a:noFill/>
              </a:ln>
            </c:spPr>
            <c:extLst>
              <c:ext xmlns:c16="http://schemas.microsoft.com/office/drawing/2014/chart" uri="{C3380CC4-5D6E-409C-BE32-E72D297353CC}">
                <c16:uniqueId val="{00000004-3AFC-4031-A7E6-345B854A155D}"/>
              </c:ext>
            </c:extLst>
          </c:dPt>
          <c:dPt>
            <c:idx val="5"/>
            <c:bubble3D val="0"/>
            <c:spPr>
              <a:solidFill>
                <a:srgbClr val="FF6600"/>
              </a:solidFill>
              <a:ln w="24418">
                <a:noFill/>
              </a:ln>
            </c:spPr>
            <c:extLst>
              <c:ext xmlns:c16="http://schemas.microsoft.com/office/drawing/2014/chart" uri="{C3380CC4-5D6E-409C-BE32-E72D297353CC}">
                <c16:uniqueId val="{00000005-3AFC-4031-A7E6-345B854A155D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24418">
                <a:noFill/>
              </a:ln>
            </c:spPr>
            <c:extLst>
              <c:ext xmlns:c16="http://schemas.microsoft.com/office/drawing/2014/chart" uri="{C3380CC4-5D6E-409C-BE32-E72D297353CC}">
                <c16:uniqueId val="{00000006-3AFC-4031-A7E6-345B854A155D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24418">
                <a:noFill/>
              </a:ln>
            </c:spPr>
            <c:extLst>
              <c:ext xmlns:c16="http://schemas.microsoft.com/office/drawing/2014/chart" uri="{C3380CC4-5D6E-409C-BE32-E72D297353CC}">
                <c16:uniqueId val="{00000007-3AFC-4031-A7E6-345B854A155D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24418">
                <a:noFill/>
              </a:ln>
            </c:spPr>
            <c:extLst>
              <c:ext xmlns:c16="http://schemas.microsoft.com/office/drawing/2014/chart" uri="{C3380CC4-5D6E-409C-BE32-E72D297353CC}">
                <c16:uniqueId val="{00000008-3AFC-4031-A7E6-345B854A155D}"/>
              </c:ext>
            </c:extLst>
          </c:dPt>
          <c:dLbls>
            <c:dLbl>
              <c:idx val="0"/>
              <c:layout>
                <c:manualLayout>
                  <c:x val="0.14402378631363702"/>
                  <c:y val="-2.4767913703840332E-2"/>
                </c:manualLayout>
              </c:layout>
              <c:tx>
                <c:rich>
                  <a:bodyPr/>
                  <a:lstStyle/>
                  <a:p>
                    <a:pPr>
                      <a:defRPr sz="1479" b="1" i="0" u="none" strike="noStrike" baseline="0">
                        <a:solidFill>
                          <a:srgbClr val="FFFF00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2499" b="1" i="0" u="none" strike="noStrike" baseline="0" dirty="0">
                        <a:solidFill>
                          <a:srgbClr val="FFFF00"/>
                        </a:solidFill>
                        <a:latin typeface="華康粗黑體"/>
                      </a:rPr>
                      <a:t> </a:t>
                    </a:r>
                    <a:r>
                      <a:rPr lang="zh-TW" altLang="en-US" sz="1538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學校教學設備</a:t>
                    </a:r>
                    <a:endParaRPr lang="zh-TW" altLang="en-US" sz="2600" b="1" i="0" u="none" strike="noStrike" baseline="0" dirty="0">
                      <a:solidFill>
                        <a:srgbClr val="FFFF00"/>
                      </a:solidFill>
                      <a:latin typeface="華康粗黑體"/>
                      <a:ea typeface="標楷體"/>
                    </a:endParaRPr>
                  </a:p>
                  <a:p>
                    <a:pPr>
                      <a:defRPr sz="1479" b="1" i="0" u="none" strike="noStrike" baseline="0">
                        <a:solidFill>
                          <a:srgbClr val="FFFF00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約</a:t>
                    </a:r>
                    <a:r>
                      <a:rPr lang="en-US" altLang="zh-TW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20</a:t>
                    </a:r>
                    <a:r>
                      <a:rPr lang="zh-TW" altLang="en-US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萬</a:t>
                    </a:r>
                  </a:p>
                </c:rich>
              </c:tx>
              <c:spPr>
                <a:noFill/>
                <a:ln w="24418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AFC-4031-A7E6-345B854A155D}"/>
                </c:ext>
              </c:extLst>
            </c:dLbl>
            <c:dLbl>
              <c:idx val="1"/>
              <c:layout>
                <c:manualLayout>
                  <c:x val="9.6554925724711915E-2"/>
                  <c:y val="4.1482367208137756E-2"/>
                </c:manualLayout>
              </c:layout>
              <c:tx>
                <c:rich>
                  <a:bodyPr/>
                  <a:lstStyle/>
                  <a:p>
                    <a:pPr>
                      <a:defRPr sz="1923" b="1" i="0" u="none" strike="noStrike" baseline="0">
                        <a:solidFill>
                          <a:srgbClr val="00FFFF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2115" b="1" i="0" u="none" strike="noStrike" baseline="0" dirty="0">
                        <a:solidFill>
                          <a:srgbClr val="7030A0"/>
                        </a:solidFill>
                        <a:latin typeface="華康粗黑體"/>
                      </a:rPr>
                      <a:t>師生獎勵金</a:t>
                    </a:r>
                    <a:r>
                      <a:rPr lang="zh-TW" altLang="en-US" sz="2115" b="1" i="0" u="none" strike="noStrike" baseline="0" dirty="0">
                        <a:solidFill>
                          <a:srgbClr val="7030A0"/>
                        </a:solidFill>
                        <a:latin typeface="微軟正黑體"/>
                        <a:ea typeface="微軟正黑體"/>
                      </a:rPr>
                      <a:t>  </a:t>
                    </a:r>
                    <a:r>
                      <a:rPr lang="zh-TW" altLang="en-US" sz="2451" b="1" i="0" u="none" strike="noStrike" baseline="0" dirty="0">
                        <a:solidFill>
                          <a:srgbClr val="000000"/>
                        </a:solidFill>
                        <a:latin typeface="標楷體"/>
                        <a:ea typeface="標楷體"/>
                      </a:rPr>
                      <a:t>約</a:t>
                    </a:r>
                    <a:r>
                      <a:rPr lang="en-US" altLang="zh-TW" sz="2451" b="1" i="0" u="none" strike="noStrike" baseline="0" dirty="0">
                        <a:solidFill>
                          <a:srgbClr val="000000"/>
                        </a:solidFill>
                        <a:latin typeface="標楷體"/>
                        <a:ea typeface="標楷體"/>
                      </a:rPr>
                      <a:t>25</a:t>
                    </a:r>
                    <a:r>
                      <a:rPr lang="zh-TW" altLang="en-US" sz="2451" b="1" i="0" u="none" strike="noStrike" baseline="0" dirty="0">
                        <a:solidFill>
                          <a:srgbClr val="000000"/>
                        </a:solidFill>
                        <a:latin typeface="標楷體"/>
                        <a:ea typeface="標楷體"/>
                      </a:rPr>
                      <a:t>萬</a:t>
                    </a:r>
                  </a:p>
                </c:rich>
              </c:tx>
              <c:spPr>
                <a:noFill/>
                <a:ln w="24418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26796808358436"/>
                      <c:h val="0.1538610662358642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AFC-4031-A7E6-345B854A155D}"/>
                </c:ext>
              </c:extLst>
            </c:dLbl>
            <c:dLbl>
              <c:idx val="2"/>
              <c:layout>
                <c:manualLayout>
                  <c:x val="2.2191580856210896E-2"/>
                  <c:y val="-1.7448174390155995E-2"/>
                </c:manualLayout>
              </c:layout>
              <c:tx>
                <c:rich>
                  <a:bodyPr/>
                  <a:lstStyle/>
                  <a:p>
                    <a:pPr>
                      <a:defRPr sz="1777" b="1" i="0" u="none" strike="noStrike" baseline="0">
                        <a:solidFill>
                          <a:schemeClr val="hlink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1923" b="1" i="0" u="none" strike="noStrike" baseline="0" dirty="0">
                        <a:solidFill>
                          <a:srgbClr val="FF6600"/>
                        </a:solidFill>
                        <a:latin typeface="標楷體"/>
                        <a:ea typeface="標楷體"/>
                      </a:rPr>
                      <a:t>學生獎助學金</a:t>
                    </a:r>
                  </a:p>
                  <a:p>
                    <a:pPr>
                      <a:defRPr sz="1777" b="1" i="0" u="none" strike="noStrike" baseline="0">
                        <a:solidFill>
                          <a:schemeClr val="hlink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1923" b="1" i="0" u="none" strike="noStrike" baseline="0" dirty="0">
                        <a:solidFill>
                          <a:srgbClr val="FF6600"/>
                        </a:solidFill>
                        <a:latin typeface="標楷體"/>
                        <a:ea typeface="標楷體"/>
                      </a:rPr>
                      <a:t>急難救助金、工讀金</a:t>
                    </a:r>
                    <a:endParaRPr lang="zh-TW" altLang="en-US" sz="1125" b="0" i="0" u="none" strike="noStrike" baseline="0" dirty="0">
                      <a:solidFill>
                        <a:srgbClr val="000000"/>
                      </a:solidFill>
                      <a:latin typeface="新細明體"/>
                      <a:ea typeface="新細明體"/>
                    </a:endParaRPr>
                  </a:p>
                  <a:p>
                    <a:pPr>
                      <a:defRPr sz="1777" b="1" i="0" u="none" strike="noStrike" baseline="0">
                        <a:solidFill>
                          <a:schemeClr val="hlink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約</a:t>
                    </a:r>
                    <a:r>
                      <a:rPr lang="en-US" altLang="zh-TW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166</a:t>
                    </a:r>
                    <a:r>
                      <a:rPr lang="zh-TW" altLang="en-US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萬</a:t>
                    </a:r>
                  </a:p>
                </c:rich>
              </c:tx>
              <c:spPr>
                <a:noFill/>
                <a:ln w="24418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22499525398332"/>
                      <c:h val="0.2366397415185783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3AFC-4031-A7E6-345B854A155D}"/>
                </c:ext>
              </c:extLst>
            </c:dLbl>
            <c:dLbl>
              <c:idx val="3"/>
              <c:layout>
                <c:manualLayout>
                  <c:x val="0.10771347949064941"/>
                  <c:y val="9.1302286729506063E-2"/>
                </c:manualLayout>
              </c:layout>
              <c:tx>
                <c:rich>
                  <a:bodyPr/>
                  <a:lstStyle/>
                  <a:p>
                    <a:pPr>
                      <a:defRPr sz="1849" b="1" i="0" u="none" strike="noStrike" baseline="0">
                        <a:solidFill>
                          <a:schemeClr val="folHlink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865" b="0" i="0" u="none" strike="noStrike" baseline="0" dirty="0">
                        <a:solidFill>
                          <a:srgbClr val="000000"/>
                        </a:solidFill>
                        <a:latin typeface="新細明體"/>
                        <a:ea typeface="新細明體"/>
                      </a:rPr>
                      <a:t>各班級經費</a:t>
                    </a:r>
                    <a:endParaRPr lang="zh-TW" altLang="en-US" sz="1125" b="0" i="0" u="none" strike="noStrike" baseline="0" dirty="0">
                      <a:solidFill>
                        <a:srgbClr val="000000"/>
                      </a:solidFill>
                      <a:latin typeface="新細明體"/>
                      <a:ea typeface="新細明體"/>
                    </a:endParaRPr>
                  </a:p>
                  <a:p>
                    <a:pPr>
                      <a:defRPr sz="1849" b="1" i="0" u="none" strike="noStrike" baseline="0">
                        <a:solidFill>
                          <a:schemeClr val="folHlink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約</a:t>
                    </a:r>
                    <a:r>
                      <a:rPr lang="en-US" altLang="zh-TW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12</a:t>
                    </a:r>
                    <a:r>
                      <a:rPr lang="zh-TW" altLang="en-US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萬</a:t>
                    </a:r>
                  </a:p>
                </c:rich>
              </c:tx>
              <c:spPr>
                <a:noFill/>
                <a:ln w="24418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AFC-4031-A7E6-345B854A155D}"/>
                </c:ext>
              </c:extLst>
            </c:dLbl>
            <c:dLbl>
              <c:idx val="4"/>
              <c:layout>
                <c:manualLayout>
                  <c:x val="-8.0733734686533609E-2"/>
                  <c:y val="0.11702220582685646"/>
                </c:manualLayout>
              </c:layout>
              <c:tx>
                <c:rich>
                  <a:bodyPr/>
                  <a:lstStyle/>
                  <a:p>
                    <a:pPr>
                      <a:defRPr sz="1479" b="1" i="0" u="none" strike="noStrike" baseline="0">
                        <a:solidFill>
                          <a:srgbClr val="969696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en-US" altLang="zh-TW" sz="1923" b="1" i="0" u="none" strike="noStrike" baseline="0" dirty="0">
                        <a:solidFill>
                          <a:srgbClr val="7030A0"/>
                        </a:solidFill>
                        <a:latin typeface="Calibri"/>
                        <a:cs typeface="Calibri"/>
                      </a:rPr>
                      <a:t>K</a:t>
                    </a:r>
                    <a:r>
                      <a:rPr lang="zh-TW" altLang="en-US" sz="1538" b="1" i="0" u="none" strike="noStrike" baseline="0" dirty="0">
                        <a:solidFill>
                          <a:srgbClr val="7030A0"/>
                        </a:solidFill>
                        <a:latin typeface="標楷體"/>
                        <a:ea typeface="標楷體"/>
                        <a:cs typeface="Calibri"/>
                      </a:rPr>
                      <a:t>書中心、高三晚自習值班費</a:t>
                    </a:r>
                    <a:endParaRPr lang="zh-TW" altLang="en-US" sz="1125" b="0" i="0" u="none" strike="noStrike" baseline="0" dirty="0">
                      <a:solidFill>
                        <a:srgbClr val="7030A0"/>
                      </a:solidFill>
                      <a:latin typeface="新細明體"/>
                      <a:ea typeface="新細明體"/>
                      <a:cs typeface="Calibri"/>
                    </a:endParaRPr>
                  </a:p>
                  <a:p>
                    <a:pPr>
                      <a:defRPr sz="1479" b="1" i="0" u="none" strike="noStrike" baseline="0">
                        <a:solidFill>
                          <a:srgbClr val="969696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2451" b="1" i="0" u="none" strike="noStrike" baseline="0" dirty="0">
                        <a:solidFill>
                          <a:srgbClr val="000000"/>
                        </a:solidFill>
                        <a:latin typeface="標楷體"/>
                        <a:ea typeface="標楷體"/>
                      </a:rPr>
                      <a:t>約</a:t>
                    </a:r>
                    <a:r>
                      <a:rPr lang="en-US" altLang="zh-TW" sz="2451" b="1" i="0" u="none" strike="noStrike" baseline="0" dirty="0">
                        <a:solidFill>
                          <a:srgbClr val="000000"/>
                        </a:solidFill>
                        <a:latin typeface="標楷體"/>
                        <a:ea typeface="標楷體"/>
                      </a:rPr>
                      <a:t>35</a:t>
                    </a:r>
                    <a:r>
                      <a:rPr lang="zh-TW" altLang="en-US" sz="2451" b="1" i="0" u="none" strike="noStrike" baseline="0" dirty="0">
                        <a:solidFill>
                          <a:srgbClr val="000000"/>
                        </a:solidFill>
                        <a:latin typeface="標楷體"/>
                        <a:ea typeface="標楷體"/>
                      </a:rPr>
                      <a:t>萬</a:t>
                    </a:r>
                  </a:p>
                </c:rich>
              </c:tx>
              <c:spPr>
                <a:noFill/>
                <a:ln w="24418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AFC-4031-A7E6-345B854A155D}"/>
                </c:ext>
              </c:extLst>
            </c:dLbl>
            <c:dLbl>
              <c:idx val="5"/>
              <c:layout>
                <c:manualLayout>
                  <c:x val="-3.4372650823427538E-3"/>
                  <c:y val="-6.8057276362264163E-2"/>
                </c:manualLayout>
              </c:layout>
              <c:tx>
                <c:rich>
                  <a:bodyPr/>
                  <a:lstStyle/>
                  <a:p>
                    <a:pPr>
                      <a:defRPr sz="1849" b="1" i="0" u="none" strike="noStrike" baseline="0">
                        <a:solidFill>
                          <a:srgbClr val="FF6600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1730" b="1" i="0" u="none" strike="noStrike" baseline="0" dirty="0">
                        <a:solidFill>
                          <a:srgbClr val="CCFFCC"/>
                        </a:solidFill>
                        <a:latin typeface="標楷體"/>
                        <a:ea typeface="標楷體"/>
                      </a:rPr>
                      <a:t>推動書香校園及圖書設備</a:t>
                    </a:r>
                    <a:r>
                      <a:rPr lang="zh-TW" altLang="en-US" sz="1923" b="1" i="0" u="none" strike="noStrike" baseline="0" dirty="0">
                        <a:solidFill>
                          <a:srgbClr val="00FFFF"/>
                        </a:solidFill>
                        <a:latin typeface="標楷體"/>
                        <a:ea typeface="標楷體"/>
                      </a:rPr>
                      <a:t> </a:t>
                    </a:r>
                    <a:endParaRPr lang="zh-TW" altLang="en-US" sz="2600" b="1" i="0" u="none" strike="noStrike" baseline="0" dirty="0">
                      <a:solidFill>
                        <a:srgbClr val="FFFF00"/>
                      </a:solidFill>
                      <a:latin typeface="華康粗黑體"/>
                      <a:ea typeface="標楷體"/>
                    </a:endParaRPr>
                  </a:p>
                  <a:p>
                    <a:pPr>
                      <a:defRPr sz="1849" b="1" i="0" u="none" strike="noStrike" baseline="0">
                        <a:solidFill>
                          <a:srgbClr val="FF6600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2499" b="1" i="0" u="none" strike="noStrike" baseline="0" dirty="0">
                        <a:solidFill>
                          <a:srgbClr val="FFFF00"/>
                        </a:solidFill>
                        <a:latin typeface="Calibri"/>
                        <a:cs typeface="Calibri"/>
                      </a:rPr>
                      <a:t>約</a:t>
                    </a:r>
                    <a:r>
                      <a:rPr lang="en-US" altLang="zh-TW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  <a:cs typeface="Calibri"/>
                      </a:rPr>
                      <a:t>8</a:t>
                    </a:r>
                    <a:r>
                      <a:rPr lang="zh-TW" altLang="en-US" sz="2499" b="1" i="0" u="none" strike="noStrike" baseline="0" dirty="0">
                        <a:solidFill>
                          <a:srgbClr val="FFFF00"/>
                        </a:solidFill>
                        <a:latin typeface="Calibri"/>
                        <a:ea typeface="標楷體"/>
                        <a:cs typeface="Calibri"/>
                      </a:rPr>
                      <a:t>萬</a:t>
                    </a:r>
                    <a:endParaRPr lang="zh-TW" altLang="en-US" sz="2600" b="1" i="0" u="none" strike="noStrike" baseline="0" dirty="0">
                      <a:solidFill>
                        <a:srgbClr val="FFFF00"/>
                      </a:solidFill>
                      <a:latin typeface="Calibri"/>
                      <a:cs typeface="Calibri"/>
                    </a:endParaRPr>
                  </a:p>
                </c:rich>
              </c:tx>
              <c:spPr>
                <a:noFill/>
                <a:ln w="24418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8116391140104"/>
                      <c:h val="0.1788691437802907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3AFC-4031-A7E6-345B854A155D}"/>
                </c:ext>
              </c:extLst>
            </c:dLbl>
            <c:dLbl>
              <c:idx val="6"/>
              <c:layout>
                <c:manualLayout>
                  <c:x val="-1.548772426390476E-2"/>
                  <c:y val="-0.13679756104800311"/>
                </c:manualLayout>
              </c:layout>
              <c:tx>
                <c:rich>
                  <a:bodyPr/>
                  <a:lstStyle/>
                  <a:p>
                    <a:pPr>
                      <a:defRPr sz="1599" b="1" i="0" u="none" strike="noStrike" baseline="0">
                        <a:solidFill>
                          <a:srgbClr val="3366FF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1923" b="1" i="0" u="none" strike="noStrike" baseline="0" dirty="0">
                        <a:solidFill>
                          <a:srgbClr val="FB9318"/>
                        </a:solidFill>
                        <a:latin typeface="標楷體"/>
                        <a:ea typeface="標楷體"/>
                      </a:rPr>
                      <a:t>推展學生</a:t>
                    </a:r>
                  </a:p>
                  <a:p>
                    <a:pPr>
                      <a:defRPr sz="1599" b="1" i="0" u="none" strike="noStrike" baseline="0">
                        <a:solidFill>
                          <a:srgbClr val="3366FF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1923" b="1" i="0" u="none" strike="noStrike" baseline="0" dirty="0">
                        <a:solidFill>
                          <a:srgbClr val="FB9318"/>
                        </a:solidFill>
                        <a:latin typeface="標楷體"/>
                        <a:ea typeface="標楷體"/>
                      </a:rPr>
                      <a:t>多元教學活動</a:t>
                    </a:r>
                    <a:endParaRPr lang="zh-TW" altLang="en-US" sz="2000" b="1" i="0" u="none" strike="noStrike" baseline="0" dirty="0">
                      <a:solidFill>
                        <a:srgbClr val="FFFF00"/>
                      </a:solidFill>
                      <a:latin typeface="標楷體"/>
                      <a:ea typeface="標楷體"/>
                    </a:endParaRPr>
                  </a:p>
                  <a:p>
                    <a:pPr>
                      <a:defRPr sz="1599" b="1" i="0" u="none" strike="noStrike" baseline="0">
                        <a:solidFill>
                          <a:srgbClr val="3366FF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2499" b="1" i="0" u="none" strike="noStrike" baseline="0" dirty="0">
                        <a:solidFill>
                          <a:srgbClr val="FFFF00"/>
                        </a:solidFill>
                        <a:latin typeface="華康粗黑體"/>
                      </a:rPr>
                      <a:t> </a:t>
                    </a:r>
                    <a:r>
                      <a:rPr lang="zh-TW" altLang="en-US" sz="2499" b="1" i="0" u="none" strike="noStrike" baseline="0" dirty="0">
                        <a:solidFill>
                          <a:srgbClr val="FFFF00"/>
                        </a:solidFill>
                        <a:latin typeface="Calibri"/>
                        <a:cs typeface="Calibri"/>
                      </a:rPr>
                      <a:t>約</a:t>
                    </a:r>
                    <a:r>
                      <a:rPr lang="en-US" altLang="zh-TW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  <a:cs typeface="Calibri"/>
                      </a:rPr>
                      <a:t>25</a:t>
                    </a:r>
                    <a:r>
                      <a:rPr lang="zh-TW" altLang="en-US" sz="2499" b="1" i="0" u="none" strike="noStrike" baseline="0" dirty="0">
                        <a:solidFill>
                          <a:srgbClr val="FFFF00"/>
                        </a:solidFill>
                        <a:latin typeface="Calibri"/>
                        <a:ea typeface="標楷體"/>
                        <a:cs typeface="Calibri"/>
                      </a:rPr>
                      <a:t>萬</a:t>
                    </a:r>
                    <a:endParaRPr lang="zh-TW" altLang="en-US" sz="2600" b="1" i="0" u="none" strike="noStrike" baseline="0" dirty="0">
                      <a:solidFill>
                        <a:srgbClr val="FFFF00"/>
                      </a:solidFill>
                      <a:latin typeface="Calibri"/>
                      <a:cs typeface="Calibri"/>
                    </a:endParaRPr>
                  </a:p>
                </c:rich>
              </c:tx>
              <c:spPr>
                <a:noFill/>
                <a:ln w="24418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43795428429306"/>
                      <c:h val="0.1842219480238637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3AFC-4031-A7E6-345B854A155D}"/>
                </c:ext>
              </c:extLst>
            </c:dLbl>
            <c:dLbl>
              <c:idx val="7"/>
              <c:layout>
                <c:manualLayout>
                  <c:x val="5.8376971096733024E-2"/>
                  <c:y val="-0.11301438693345885"/>
                </c:manualLayout>
              </c:layout>
              <c:tx>
                <c:rich>
                  <a:bodyPr/>
                  <a:lstStyle/>
                  <a:p>
                    <a:pPr>
                      <a:defRPr sz="1663" b="1" i="0" u="none" strike="noStrike" baseline="0">
                        <a:solidFill>
                          <a:srgbClr val="CCCCFF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173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發展校園特色</a:t>
                    </a:r>
                    <a:endParaRPr lang="zh-TW" altLang="en-US" sz="2600" b="1" i="0" u="none" strike="noStrike" baseline="0" dirty="0">
                      <a:solidFill>
                        <a:srgbClr val="FFFF00"/>
                      </a:solidFill>
                      <a:latin typeface="華康粗黑體"/>
                      <a:ea typeface="標楷體"/>
                    </a:endParaRPr>
                  </a:p>
                  <a:p>
                    <a:pPr>
                      <a:defRPr sz="1663" b="1" i="0" u="none" strike="noStrike" baseline="0">
                        <a:solidFill>
                          <a:srgbClr val="CCCCFF"/>
                        </a:solidFill>
                        <a:latin typeface="標楷體"/>
                        <a:ea typeface="標楷體"/>
                        <a:cs typeface="標楷體"/>
                      </a:defRPr>
                    </a:pPr>
                    <a:r>
                      <a:rPr lang="zh-TW" altLang="en-US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約</a:t>
                    </a:r>
                    <a:r>
                      <a:rPr lang="en-US" altLang="zh-TW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50</a:t>
                    </a:r>
                    <a:r>
                      <a:rPr lang="zh-TW" altLang="en-US" sz="2400" b="1" i="0" u="none" strike="noStrike" baseline="0" dirty="0">
                        <a:solidFill>
                          <a:srgbClr val="FFFF00"/>
                        </a:solidFill>
                        <a:latin typeface="標楷體"/>
                        <a:ea typeface="標楷體"/>
                      </a:rPr>
                      <a:t>萬</a:t>
                    </a:r>
                  </a:p>
                </c:rich>
              </c:tx>
              <c:spPr>
                <a:noFill/>
                <a:ln w="24418">
                  <a:noFill/>
                </a:ln>
              </c:spPr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AFC-4031-A7E6-345B854A155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AFC-4031-A7E6-345B854A155D}"/>
                </c:ext>
              </c:extLst>
            </c:dLbl>
            <c:numFmt formatCode="g/&quot;通&quot;&quot;用&quot;&quot;格&quot;&quot;式&quot;" sourceLinked="0"/>
            <c:spPr>
              <a:noFill/>
              <a:ln w="2441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38" b="1" i="0" u="none" strike="noStrike" baseline="0">
                    <a:solidFill>
                      <a:srgbClr val="FFFF00"/>
                    </a:solidFill>
                    <a:latin typeface="標楷體"/>
                    <a:ea typeface="標楷體"/>
                    <a:cs typeface="標楷體"/>
                  </a:defRPr>
                </a:pPr>
                <a:endParaRPr lang="zh-TW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Sheet1!$B$1:$J$1</c:f>
              <c:strCache>
                <c:ptCount val="8"/>
                <c:pt idx="0">
                  <c:v>學校教學設備</c:v>
                </c:pt>
                <c:pt idx="1">
                  <c:v>師生獎勵金</c:v>
                </c:pt>
                <c:pt idx="2">
                  <c:v>學生獎學金及助學金</c:v>
                </c:pt>
                <c:pt idx="3">
                  <c:v>各班級經費</c:v>
                </c:pt>
                <c:pt idx="4">
                  <c:v>K書中心、高三晚自習值班費</c:v>
                </c:pt>
                <c:pt idx="5">
                  <c:v>推動書香校園及圖書設備</c:v>
                </c:pt>
                <c:pt idx="6">
                  <c:v>推展學生多元教學活動</c:v>
                </c:pt>
                <c:pt idx="7">
                  <c:v>發展校園特色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20</c:v>
                </c:pt>
                <c:pt idx="1">
                  <c:v>25</c:v>
                </c:pt>
                <c:pt idx="2">
                  <c:v>166</c:v>
                </c:pt>
                <c:pt idx="3">
                  <c:v>12</c:v>
                </c:pt>
                <c:pt idx="4">
                  <c:v>35</c:v>
                </c:pt>
                <c:pt idx="5">
                  <c:v>8</c:v>
                </c:pt>
                <c:pt idx="6">
                  <c:v>25</c:v>
                </c:pt>
                <c:pt idx="7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AFC-4031-A7E6-345B854A1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441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451" b="1" i="0" u="none" strike="noStrike" baseline="0">
          <a:solidFill>
            <a:schemeClr val="tx1"/>
          </a:solidFill>
          <a:latin typeface="標楷體"/>
          <a:ea typeface="標楷體"/>
          <a:cs typeface="標楷體"/>
        </a:defRPr>
      </a:pPr>
      <a:endParaRPr lang="zh-TW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30996E-0E1A-48DA-A1A4-CD69181EB385}" type="datetimeFigureOut">
              <a:rPr lang="zh-TW" altLang="en-US"/>
              <a:pPr/>
              <a:t>2022/9/23</a:t>
            </a:fld>
            <a:endParaRPr lang="en-US" alt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A4AC25-5A64-445D-980C-118ADAFD8F8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252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itchFamily="34" charset="-127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itchFamily="34" charset="-127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itchFamily="34" charset="-127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itchFamily="34" charset="-127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itchFamily="3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去年</a:t>
            </a:r>
            <a:r>
              <a:rPr lang="en-US" altLang="zh-TW" dirty="0"/>
              <a:t>718</a:t>
            </a:r>
            <a:r>
              <a:rPr lang="zh-TW" altLang="en-US" dirty="0"/>
              <a:t>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4AC25-5A64-445D-980C-118ADAFD8F8F}" type="slidenum">
              <a:rPr lang="zh-TW" altLang="en-US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058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1"/>
          <p:cNvGrpSpPr>
            <a:grpSpLocks/>
          </p:cNvGrpSpPr>
          <p:nvPr/>
        </p:nvGrpSpPr>
        <p:grpSpPr bwMode="auto">
          <a:xfrm>
            <a:off x="34925" y="6257925"/>
            <a:ext cx="8966200" cy="447675"/>
            <a:chOff x="35496" y="6257664"/>
            <a:chExt cx="8964996" cy="447700"/>
          </a:xfrm>
        </p:grpSpPr>
        <p:sp>
          <p:nvSpPr>
            <p:cNvPr id="5" name="圓角矩形 92"/>
            <p:cNvSpPr>
              <a:spLocks noChangeArrowheads="1"/>
            </p:cNvSpPr>
            <p:nvPr/>
          </p:nvSpPr>
          <p:spPr bwMode="auto">
            <a:xfrm>
              <a:off x="35496" y="6257664"/>
              <a:ext cx="8964996" cy="4477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688" y="6286241"/>
              <a:ext cx="388885" cy="390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</p:grpSp>
      <p:sp>
        <p:nvSpPr>
          <p:cNvPr id="7" name="WordArt 31"/>
          <p:cNvSpPr>
            <a:spLocks noChangeArrowheads="1" noChangeShapeType="1" noTextEdit="1"/>
          </p:cNvSpPr>
          <p:nvPr/>
        </p:nvSpPr>
        <p:spPr bwMode="auto">
          <a:xfrm>
            <a:off x="7200900" y="6321425"/>
            <a:ext cx="1539875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b="1" kern="10" spc="-90">
                <a:solidFill>
                  <a:srgbClr val="7030A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新北市立永平高級中學</a:t>
            </a:r>
          </a:p>
        </p:txBody>
      </p:sp>
      <p:sp>
        <p:nvSpPr>
          <p:cNvPr id="8" name="WordArt 31"/>
          <p:cNvSpPr>
            <a:spLocks noChangeArrowheads="1" noChangeShapeType="1" noTextEdit="1"/>
          </p:cNvSpPr>
          <p:nvPr/>
        </p:nvSpPr>
        <p:spPr bwMode="auto">
          <a:xfrm>
            <a:off x="7200900" y="6481763"/>
            <a:ext cx="1555750" cy="180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TW" b="1" kern="10" spc="-90">
                <a:solidFill>
                  <a:srgbClr val="0070C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Yung Ping Senior High School</a:t>
            </a:r>
            <a:endParaRPr lang="zh-TW" altLang="en-US" b="1" kern="10" spc="-90">
              <a:solidFill>
                <a:srgbClr val="0070C0"/>
              </a:solidFill>
              <a:effectLst>
                <a:outerShdw dist="17961" dir="2700000" algn="ctr" rotWithShape="0">
                  <a:schemeClr val="tx1">
                    <a:alpha val="50000"/>
                  </a:schemeClr>
                </a:outerShdw>
              </a:effectLst>
              <a:latin typeface="標楷體"/>
              <a:ea typeface="標楷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7DE62-F9BF-4A49-9798-CAFCBE4327E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614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83EB0-BC04-4802-BC79-13869C05D65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41783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0406E-555C-474F-9FDA-043773C6F3E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229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898ED2-54E2-4F63-8FBB-E9A27DBDD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AA1F1A5-284B-4F99-81B6-907F871A3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B0F9DA-53AD-4075-8790-A5730209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C2EF7B2-BD40-4D23-8351-8065A0DF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383313-F75C-4E45-A70A-02A94C85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DE62-F9BF-4A49-9798-CAFCBE4327E1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2470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BF9EFC-AF32-4B97-8AFA-53B1AF88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346F8D-5DE6-42B6-941D-0AF547016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F59F1-AA76-41F7-9832-AFCA6EA50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6CD7E12-BEDE-45D7-AA17-FF44913D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17DD9A-EA14-4B5B-BC9D-A5A00C3D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309E-22A8-4426-8084-CAB3C70532A6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8716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052FC0-4016-4064-9A6D-1B74E2A4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8C9AA4E-1938-4A63-84B1-717447BF8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EB68FC-3E34-44FC-9390-DE0DE01B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E92BCD-D4A6-4451-B1DF-D24561777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A279D4-2597-434A-B826-2A2AD332F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DC32-3245-4F19-9AE0-D2F616241490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1099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B5D8E8-7FFC-4966-A210-B12DBDBD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A3DC39-1228-42F3-BB32-9F0F18DA1A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B3D644A-3F31-460B-99D5-E2F71ACFB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73D48F1-23FD-4433-8A92-99CD478BE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A490EB-BCB5-491B-A49F-E6F13E868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1DB9CBF-8305-4B53-9383-EC038A04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309E-22A8-4426-8084-CAB3C70532A6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6171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6FECA1-9D6D-43F9-9A0C-FF018711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4DDF1EB-FB47-4A2C-BFD9-9B47EF9E5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514EB53-4E0E-420E-943B-480C80993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3244236-E06B-4991-95D2-60F7DBBC9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38EA062-DDA2-476C-B663-8586366DC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20F9990-066D-43CF-9814-C77BBD4DE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1B89E14-859D-4908-BBD0-6666895D2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54284E8-C11E-44AF-BB96-42C5F731C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309E-22A8-4426-8084-CAB3C70532A6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48605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33C31F-7F2A-4625-B526-58D7D8A8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4F53DA3-7806-46E1-809D-DF021D4F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D848661-786A-49F5-982D-FB611AB7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700599A-B227-4BAB-BE4A-E651983F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1A35F-9AC1-4243-99FD-2388844CE93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5568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6619DA3-CA43-402E-8B73-A4C40DA0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9F4B49C-CA12-4F4C-953E-6A5EFB1D5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D035208-1D80-48FE-88E2-E528E277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D5B8-B33A-4682-A2B1-62DD542858B0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12620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32F4E2-5D8D-4A2C-9646-1425F30B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501712-FD8C-4628-A74F-F31A7EF1A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B3BC690-AB27-44B3-8C9B-A722D90F7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F847FB-2571-44C4-840D-0BC9B3AA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B4254E3-DF75-4C46-A884-3ED852D7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5249D73-4730-4615-87B1-A186B3AD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309E-22A8-4426-8084-CAB3C70532A6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791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1"/>
          <p:cNvGrpSpPr>
            <a:grpSpLocks/>
          </p:cNvGrpSpPr>
          <p:nvPr/>
        </p:nvGrpSpPr>
        <p:grpSpPr bwMode="auto">
          <a:xfrm>
            <a:off x="34925" y="6257925"/>
            <a:ext cx="8966200" cy="447675"/>
            <a:chOff x="35496" y="6257664"/>
            <a:chExt cx="8964996" cy="447700"/>
          </a:xfrm>
        </p:grpSpPr>
        <p:sp>
          <p:nvSpPr>
            <p:cNvPr id="5" name="圓角矩形 92"/>
            <p:cNvSpPr>
              <a:spLocks noChangeArrowheads="1"/>
            </p:cNvSpPr>
            <p:nvPr/>
          </p:nvSpPr>
          <p:spPr bwMode="auto">
            <a:xfrm>
              <a:off x="35496" y="6257664"/>
              <a:ext cx="8964996" cy="4477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688" y="6286241"/>
              <a:ext cx="388885" cy="390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</p:grpSp>
      <p:sp>
        <p:nvSpPr>
          <p:cNvPr id="7" name="WordArt 31"/>
          <p:cNvSpPr>
            <a:spLocks noChangeArrowheads="1" noChangeShapeType="1" noTextEdit="1"/>
          </p:cNvSpPr>
          <p:nvPr/>
        </p:nvSpPr>
        <p:spPr bwMode="auto">
          <a:xfrm>
            <a:off x="7200900" y="6321425"/>
            <a:ext cx="1539875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b="1" kern="10" spc="-90">
                <a:solidFill>
                  <a:srgbClr val="7030A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新北市立永平高級中學</a:t>
            </a:r>
          </a:p>
        </p:txBody>
      </p:sp>
      <p:sp>
        <p:nvSpPr>
          <p:cNvPr id="8" name="WordArt 31"/>
          <p:cNvSpPr>
            <a:spLocks noChangeArrowheads="1" noChangeShapeType="1" noTextEdit="1"/>
          </p:cNvSpPr>
          <p:nvPr/>
        </p:nvSpPr>
        <p:spPr bwMode="auto">
          <a:xfrm>
            <a:off x="7200900" y="6481763"/>
            <a:ext cx="1555750" cy="180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TW" b="1" kern="10" spc="-90">
                <a:solidFill>
                  <a:srgbClr val="0070C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Yung Ping Senior High School</a:t>
            </a:r>
            <a:endParaRPr lang="zh-TW" altLang="en-US" b="1" kern="10" spc="-90">
              <a:solidFill>
                <a:srgbClr val="0070C0"/>
              </a:solidFill>
              <a:effectLst>
                <a:outerShdw dist="17961" dir="2700000" algn="ctr" rotWithShape="0">
                  <a:schemeClr val="tx1">
                    <a:alpha val="50000"/>
                  </a:schemeClr>
                </a:outerShdw>
              </a:effectLst>
              <a:latin typeface="標楷體"/>
              <a:ea typeface="標楷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C861B-8FF7-4815-81A3-2A75DD88DE0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8734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1CD6C0-78CD-4844-9130-EE483A4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7C64982-FD79-4CE7-9183-D552F45DF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0734560-D90E-4002-BDE9-B2C27376A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617CA41-BD26-4562-90B8-FAC37946B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EC36CC7-588A-446D-AD54-EC5D31D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95A4DD6-3175-49DF-BE55-DF458173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3223-DF1F-4DA2-A6D5-E655039AD692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897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D13083-D6A2-4E1D-BC43-BBE248D9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1CDB29A-CE5F-437A-9C21-CFD47B8CE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096CE5-FED6-42CF-9298-132EEE721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41BEAA-689F-49F4-A1FC-0B1A6E32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84B1E1-3699-4501-99E0-BE86B374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309E-22A8-4426-8084-CAB3C70532A6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63928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A44861C-0B2F-45CA-B84C-07AD38338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8FD2228-4797-4558-BD55-AD39AF3A7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BC7790-E4ED-474E-A754-5C4BEDA2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C412FD-D39F-4662-A1ED-9236110F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D49737-0F4E-4139-8B45-EA7BE226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309E-22A8-4426-8084-CAB3C70532A6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562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1"/>
          <p:cNvGrpSpPr>
            <a:grpSpLocks/>
          </p:cNvGrpSpPr>
          <p:nvPr/>
        </p:nvGrpSpPr>
        <p:grpSpPr bwMode="auto">
          <a:xfrm>
            <a:off x="34925" y="6257925"/>
            <a:ext cx="8966200" cy="447675"/>
            <a:chOff x="35496" y="6257664"/>
            <a:chExt cx="8964996" cy="447700"/>
          </a:xfrm>
        </p:grpSpPr>
        <p:sp>
          <p:nvSpPr>
            <p:cNvPr id="5" name="圓角矩形 92"/>
            <p:cNvSpPr>
              <a:spLocks noChangeArrowheads="1"/>
            </p:cNvSpPr>
            <p:nvPr/>
          </p:nvSpPr>
          <p:spPr bwMode="auto">
            <a:xfrm>
              <a:off x="35496" y="6257664"/>
              <a:ext cx="8964996" cy="4477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688" y="6286241"/>
              <a:ext cx="388885" cy="390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</p:grpSp>
      <p:sp>
        <p:nvSpPr>
          <p:cNvPr id="7" name="WordArt 31"/>
          <p:cNvSpPr>
            <a:spLocks noChangeArrowheads="1" noChangeShapeType="1" noTextEdit="1"/>
          </p:cNvSpPr>
          <p:nvPr/>
        </p:nvSpPr>
        <p:spPr bwMode="auto">
          <a:xfrm>
            <a:off x="7200900" y="6321425"/>
            <a:ext cx="1539875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b="1" kern="10" spc="-90">
                <a:solidFill>
                  <a:srgbClr val="7030A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新北市立永平高級中學</a:t>
            </a:r>
          </a:p>
        </p:txBody>
      </p:sp>
      <p:sp>
        <p:nvSpPr>
          <p:cNvPr id="8" name="WordArt 31"/>
          <p:cNvSpPr>
            <a:spLocks noChangeArrowheads="1" noChangeShapeType="1" noTextEdit="1"/>
          </p:cNvSpPr>
          <p:nvPr/>
        </p:nvSpPr>
        <p:spPr bwMode="auto">
          <a:xfrm>
            <a:off x="7200900" y="6481763"/>
            <a:ext cx="1555750" cy="180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TW" b="1" kern="10" spc="-90">
                <a:solidFill>
                  <a:srgbClr val="0070C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Yung Ping Senior High School</a:t>
            </a:r>
            <a:endParaRPr lang="zh-TW" altLang="en-US" b="1" kern="10" spc="-90">
              <a:solidFill>
                <a:srgbClr val="0070C0"/>
              </a:solidFill>
              <a:effectLst>
                <a:outerShdw dist="17961" dir="2700000" algn="ctr" rotWithShape="0">
                  <a:schemeClr val="tx1">
                    <a:alpha val="50000"/>
                  </a:schemeClr>
                </a:outerShdw>
              </a:effectLst>
              <a:latin typeface="標楷體"/>
              <a:ea typeface="標楷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ADC32-3245-4F19-9AE0-D2F6162414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146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1"/>
          <p:cNvGrpSpPr>
            <a:grpSpLocks/>
          </p:cNvGrpSpPr>
          <p:nvPr/>
        </p:nvGrpSpPr>
        <p:grpSpPr bwMode="auto">
          <a:xfrm>
            <a:off x="34925" y="6257925"/>
            <a:ext cx="8966200" cy="447675"/>
            <a:chOff x="35496" y="6257664"/>
            <a:chExt cx="8964996" cy="447700"/>
          </a:xfrm>
        </p:grpSpPr>
        <p:sp>
          <p:nvSpPr>
            <p:cNvPr id="6" name="圓角矩形 92"/>
            <p:cNvSpPr>
              <a:spLocks noChangeArrowheads="1"/>
            </p:cNvSpPr>
            <p:nvPr/>
          </p:nvSpPr>
          <p:spPr bwMode="auto">
            <a:xfrm>
              <a:off x="35496" y="6257664"/>
              <a:ext cx="8964996" cy="4477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688" y="6286241"/>
              <a:ext cx="388885" cy="390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</p:grpSp>
      <p:sp>
        <p:nvSpPr>
          <p:cNvPr id="8" name="WordArt 31"/>
          <p:cNvSpPr>
            <a:spLocks noChangeArrowheads="1" noChangeShapeType="1" noTextEdit="1"/>
          </p:cNvSpPr>
          <p:nvPr/>
        </p:nvSpPr>
        <p:spPr bwMode="auto">
          <a:xfrm>
            <a:off x="7200900" y="6321425"/>
            <a:ext cx="1539875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b="1" kern="10" spc="-90">
                <a:solidFill>
                  <a:srgbClr val="7030A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新北市立永平高級中學</a:t>
            </a:r>
          </a:p>
        </p:txBody>
      </p:sp>
      <p:sp>
        <p:nvSpPr>
          <p:cNvPr id="9" name="WordArt 31"/>
          <p:cNvSpPr>
            <a:spLocks noChangeArrowheads="1" noChangeShapeType="1" noTextEdit="1"/>
          </p:cNvSpPr>
          <p:nvPr/>
        </p:nvSpPr>
        <p:spPr bwMode="auto">
          <a:xfrm>
            <a:off x="7200900" y="6481763"/>
            <a:ext cx="1555750" cy="180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TW" b="1" kern="10" spc="-90">
                <a:solidFill>
                  <a:srgbClr val="0070C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Yung Ping Senior High School</a:t>
            </a:r>
            <a:endParaRPr lang="zh-TW" altLang="en-US" b="1" kern="10" spc="-90">
              <a:solidFill>
                <a:srgbClr val="0070C0"/>
              </a:solidFill>
              <a:effectLst>
                <a:outerShdw dist="17961" dir="2700000" algn="ctr" rotWithShape="0">
                  <a:schemeClr val="tx1">
                    <a:alpha val="50000"/>
                  </a:schemeClr>
                </a:outerShdw>
              </a:effectLst>
              <a:latin typeface="標楷體"/>
              <a:ea typeface="標楷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E781E-2475-4490-A49D-E09D856B6A2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5535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7D16-A184-426C-9779-29CD1AD4FA0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32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1A35F-9AC1-4243-99FD-2388844CE93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7491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CD5B8-B33A-4682-A2B1-62DD542858B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914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F48F3-1E01-4F6B-B54D-9CA132A8A70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958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D3223-DF1F-4DA2-A6D5-E655039AD69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15452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816C51"/>
              </a:gs>
              <a:gs pos="100000">
                <a:srgbClr val="D7CDB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027" name="Picture 11" descr="Untitled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31309E-22A8-4426-8084-CAB3C70532A6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107950" y="6308725"/>
            <a:ext cx="8928100" cy="433388"/>
          </a:xfrm>
          <a:prstGeom prst="rect">
            <a:avLst/>
          </a:prstGeom>
          <a:solidFill>
            <a:schemeClr val="tx1">
              <a:alpha val="349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2" name="WordArt 7"/>
          <p:cNvSpPr>
            <a:spLocks noChangeArrowheads="1" noChangeShapeType="1" noTextEdit="1"/>
          </p:cNvSpPr>
          <p:nvPr/>
        </p:nvSpPr>
        <p:spPr bwMode="auto">
          <a:xfrm>
            <a:off x="215900" y="6415088"/>
            <a:ext cx="865188" cy="2174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TW" sz="1400" kern="10" spc="-70">
                <a:solidFill>
                  <a:schemeClr val="bg1"/>
                </a:solidFill>
                <a:latin typeface="Impact"/>
              </a:rPr>
              <a:t>' LOGO '</a:t>
            </a:r>
            <a:endParaRPr lang="zh-TW" altLang="en-US" sz="1400" kern="10" spc="-70">
              <a:solidFill>
                <a:schemeClr val="bg1"/>
              </a:solidFill>
              <a:latin typeface="Impact"/>
            </a:endParaRPr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 flipV="1">
            <a:off x="1223963" y="6416675"/>
            <a:ext cx="0" cy="21590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034" name="WordArt 9"/>
          <p:cNvSpPr>
            <a:spLocks noChangeArrowheads="1" noChangeShapeType="1" noTextEdit="1"/>
          </p:cNvSpPr>
          <p:nvPr/>
        </p:nvSpPr>
        <p:spPr bwMode="auto">
          <a:xfrm>
            <a:off x="6516688" y="6488113"/>
            <a:ext cx="2376487" cy="714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TW" sz="800" b="1" kern="10" spc="-40">
                <a:solidFill>
                  <a:schemeClr val="bg1"/>
                </a:solidFill>
                <a:latin typeface="Arial"/>
                <a:cs typeface="Arial"/>
              </a:rPr>
              <a:t>PRESENTATION TITLE / PAGE TITLE / CONTENTS</a:t>
            </a:r>
            <a:endParaRPr lang="zh-TW" altLang="en-US" sz="800" b="1" kern="10" spc="-4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35" name="WordArt 10"/>
          <p:cNvSpPr>
            <a:spLocks noChangeArrowheads="1" noChangeShapeType="1" noTextEdit="1"/>
          </p:cNvSpPr>
          <p:nvPr/>
        </p:nvSpPr>
        <p:spPr bwMode="auto">
          <a:xfrm>
            <a:off x="1366838" y="6488113"/>
            <a:ext cx="1441450" cy="73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TW" sz="800" b="1" kern="10" spc="-40">
                <a:solidFill>
                  <a:schemeClr val="bg1"/>
                </a:solidFill>
                <a:latin typeface="Arial"/>
                <a:cs typeface="Arial"/>
              </a:rPr>
              <a:t>COMPANY LOGOTYPE INSERT</a:t>
            </a:r>
            <a:endParaRPr lang="zh-TW" altLang="en-US" sz="800" b="1" kern="10" spc="-4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036" name="群組 91"/>
          <p:cNvGrpSpPr>
            <a:grpSpLocks/>
          </p:cNvGrpSpPr>
          <p:nvPr/>
        </p:nvGrpSpPr>
        <p:grpSpPr bwMode="auto">
          <a:xfrm>
            <a:off x="34925" y="6257925"/>
            <a:ext cx="8966200" cy="447675"/>
            <a:chOff x="35496" y="6257664"/>
            <a:chExt cx="8964996" cy="447700"/>
          </a:xfrm>
        </p:grpSpPr>
        <p:sp>
          <p:nvSpPr>
            <p:cNvPr id="1039" name="圓角矩形 92"/>
            <p:cNvSpPr>
              <a:spLocks noChangeArrowheads="1"/>
            </p:cNvSpPr>
            <p:nvPr/>
          </p:nvSpPr>
          <p:spPr bwMode="auto">
            <a:xfrm>
              <a:off x="35496" y="6257664"/>
              <a:ext cx="8964996" cy="4477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14" cstate="print"/>
              <a:srcRect/>
              <a:tile tx="0" ty="0" sx="100000" sy="100000" flip="none" algn="tl"/>
            </a:blip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1040" name="Picture 3"/>
            <p:cNvPicPr>
              <a:picLocks noChangeAspect="1" noChangeArrowheads="1"/>
            </p:cNvPicPr>
            <p:nvPr/>
          </p:nvPicPr>
          <p:blipFill>
            <a:blip r:embed="rId1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688" y="6286241"/>
              <a:ext cx="388885" cy="390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</p:grpSp>
      <p:sp>
        <p:nvSpPr>
          <p:cNvPr id="1037" name="WordArt 31"/>
          <p:cNvSpPr>
            <a:spLocks noChangeArrowheads="1" noChangeShapeType="1" noTextEdit="1"/>
          </p:cNvSpPr>
          <p:nvPr/>
        </p:nvSpPr>
        <p:spPr bwMode="auto">
          <a:xfrm>
            <a:off x="7200900" y="6321425"/>
            <a:ext cx="1539875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b="1" kern="10" spc="-90">
                <a:solidFill>
                  <a:srgbClr val="7030A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新北市立永平高級中學</a:t>
            </a:r>
          </a:p>
        </p:txBody>
      </p:sp>
      <p:sp>
        <p:nvSpPr>
          <p:cNvPr id="1038" name="WordArt 31"/>
          <p:cNvSpPr>
            <a:spLocks noChangeArrowheads="1" noChangeShapeType="1" noTextEdit="1"/>
          </p:cNvSpPr>
          <p:nvPr/>
        </p:nvSpPr>
        <p:spPr bwMode="auto">
          <a:xfrm>
            <a:off x="7200900" y="6481763"/>
            <a:ext cx="1555750" cy="180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TW" b="1" kern="10" spc="-90">
                <a:solidFill>
                  <a:srgbClr val="0070C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Yung Ping Senior High School</a:t>
            </a:r>
            <a:endParaRPr lang="zh-TW" altLang="en-US" b="1" kern="10" spc="-90">
              <a:solidFill>
                <a:srgbClr val="0070C0"/>
              </a:solidFill>
              <a:effectLst>
                <a:outerShdw dist="17961" dir="2700000" algn="ctr" rotWithShape="0">
                  <a:schemeClr val="tx1">
                    <a:alpha val="50000"/>
                  </a:schemeClr>
                </a:outerShdw>
              </a:effectLst>
              <a:latin typeface="標楷體"/>
              <a:ea typeface="標楷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Gulim" pitchFamily="34" charset="-127"/>
          <a:ea typeface="Gulim" pitchFamily="34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Gulim" pitchFamily="34" charset="-127"/>
          <a:ea typeface="Gulim" pitchFamily="34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Gulim" pitchFamily="34" charset="-127"/>
          <a:ea typeface="Gulim" pitchFamily="34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BD67321-566F-4031-BCB8-81F0FD7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C3444B-341A-4959-88A5-730EF47F5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63537C-DB6E-4112-830E-0BE0FBB48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0D29E9-F463-4577-B873-081D82E42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C4243E-03BE-4A7E-A910-6362385A6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1309E-22A8-4426-8084-CAB3C70532A6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883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12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jpeg"/><Relationship Id="rId4" Type="http://schemas.openxmlformats.org/officeDocument/2006/relationships/image" Target="../media/image53.jpe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3"/>
          <p:cNvSpPr>
            <a:spLocks noGrp="1"/>
          </p:cNvSpPr>
          <p:nvPr>
            <p:ph type="ctrTitle"/>
          </p:nvPr>
        </p:nvSpPr>
        <p:spPr bwMode="auto">
          <a:xfrm>
            <a:off x="251520" y="2492896"/>
            <a:ext cx="8748972" cy="1368152"/>
          </a:xfr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5400" dirty="0">
                <a:solidFill>
                  <a:srgbClr val="66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ea typeface="標楷體" pitchFamily="65" charset="-120"/>
              </a:rPr>
              <a:t>請支持永平孩子的學習</a:t>
            </a:r>
          </a:p>
        </p:txBody>
      </p:sp>
      <p:sp>
        <p:nvSpPr>
          <p:cNvPr id="6147" name="副標題 4"/>
          <p:cNvSpPr>
            <a:spLocks noGrp="1"/>
          </p:cNvSpPr>
          <p:nvPr>
            <p:ph type="subTitle" idx="1"/>
          </p:nvPr>
        </p:nvSpPr>
        <p:spPr bwMode="auto">
          <a:xfrm>
            <a:off x="1371600" y="4508500"/>
            <a:ext cx="6400800" cy="468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sz="2400" dirty="0">
                <a:ea typeface="標楷體" pitchFamily="65" charset="-120"/>
              </a:rPr>
              <a:t>報告人：永平教育發展基金會執行秘書蔡長蒼</a:t>
            </a:r>
          </a:p>
        </p:txBody>
      </p:sp>
      <p:sp>
        <p:nvSpPr>
          <p:cNvPr id="6149" name="WordArt 31"/>
          <p:cNvSpPr>
            <a:spLocks noChangeArrowheads="1" noChangeShapeType="1" noTextEdit="1"/>
          </p:cNvSpPr>
          <p:nvPr/>
        </p:nvSpPr>
        <p:spPr bwMode="auto">
          <a:xfrm>
            <a:off x="6600732" y="6165304"/>
            <a:ext cx="2124235" cy="2634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b="1" kern="10" spc="-90" dirty="0">
                <a:solidFill>
                  <a:srgbClr val="7030A0"/>
                </a:solidFill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  <a:latin typeface="標楷體"/>
                <a:ea typeface="標楷體"/>
              </a:rPr>
              <a:t>新北市立永平高級中學</a:t>
            </a:r>
          </a:p>
        </p:txBody>
      </p:sp>
      <p:sp>
        <p:nvSpPr>
          <p:cNvPr id="6150" name="WordArt 31"/>
          <p:cNvSpPr>
            <a:spLocks noChangeArrowheads="1" noChangeShapeType="1" noTextEdit="1"/>
          </p:cNvSpPr>
          <p:nvPr/>
        </p:nvSpPr>
        <p:spPr bwMode="auto">
          <a:xfrm>
            <a:off x="6616539" y="6472344"/>
            <a:ext cx="2124236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 anchor="ctr">
            <a:prstTxWarp prst="textPlain">
              <a:avLst>
                <a:gd name="adj" fmla="val 50088"/>
              </a:avLst>
            </a:prstTxWarp>
          </a:bodyPr>
          <a:lstStyle/>
          <a:p>
            <a:pPr algn="ctr"/>
            <a:r>
              <a:rPr lang="en-US" altLang="zh-TW" sz="2000" kern="10" spc="-90" dirty="0">
                <a:solidFill>
                  <a:srgbClr val="0070C0"/>
                </a:solidFill>
                <a:latin typeface="標楷體"/>
                <a:ea typeface="標楷體"/>
              </a:rPr>
              <a:t>New Taipei Municipal Yong-Ping High School</a:t>
            </a:r>
            <a:endParaRPr lang="zh-TW" altLang="en-US" sz="2000" kern="10" spc="-90" dirty="0">
              <a:solidFill>
                <a:srgbClr val="0070C0"/>
              </a:solidFill>
              <a:latin typeface="標楷體"/>
              <a:ea typeface="標楷體"/>
            </a:endParaRPr>
          </a:p>
        </p:txBody>
      </p:sp>
      <p:sp>
        <p:nvSpPr>
          <p:cNvPr id="6151" name="頁尾版面配置區 4"/>
          <p:cNvSpPr txBox="1">
            <a:spLocks noGrp="1"/>
          </p:cNvSpPr>
          <p:nvPr/>
        </p:nvSpPr>
        <p:spPr bwMode="auto">
          <a:xfrm>
            <a:off x="6084168" y="6597352"/>
            <a:ext cx="3239294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sp>
        <p:nvSpPr>
          <p:cNvPr id="3" name="按鈕形 2"/>
          <p:cNvSpPr/>
          <p:nvPr/>
        </p:nvSpPr>
        <p:spPr>
          <a:xfrm>
            <a:off x="71500" y="116632"/>
            <a:ext cx="8988871" cy="1224136"/>
          </a:xfrm>
          <a:prstGeom prst="bevel">
            <a:avLst/>
          </a:prstGeom>
          <a:solidFill>
            <a:srgbClr val="FFC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kern="10" dirty="0">
                <a:solidFill>
                  <a:srgbClr val="FF0000"/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華康魏碑體" panose="03000709000000000000" pitchFamily="65" charset="-120"/>
                <a:ea typeface="華康魏碑體" panose="03000709000000000000" pitchFamily="65" charset="-120"/>
              </a:rPr>
              <a:t>財團法人永平高中教育發展基金會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 txBox="1">
            <a:spLocks noGrp="1"/>
          </p:cNvSpPr>
          <p:nvPr/>
        </p:nvSpPr>
        <p:spPr bwMode="auto">
          <a:xfrm>
            <a:off x="1476375" y="6482606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graphicFrame>
        <p:nvGraphicFramePr>
          <p:cNvPr id="6" name="Group 4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161695"/>
              </p:ext>
            </p:extLst>
          </p:nvPr>
        </p:nvGraphicFramePr>
        <p:xfrm>
          <a:off x="142875" y="708021"/>
          <a:ext cx="8893621" cy="5673306"/>
        </p:xfrm>
        <a:graphic>
          <a:graphicData uri="http://schemas.openxmlformats.org/drawingml/2006/table">
            <a:tbl>
              <a:tblPr/>
              <a:tblGrid>
                <a:gridCol w="3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6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5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59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59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593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988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159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38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58623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48473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班級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人數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金額</a:t>
                      </a:r>
                      <a:endParaRPr kumimoji="1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班級</a:t>
                      </a:r>
                      <a:endParaRPr kumimoji="1" lang="zh-TW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人數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金額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班級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人數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金額</a:t>
                      </a:r>
                      <a:endParaRPr kumimoji="1" lang="zh-TW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班級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人數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金額</a:t>
                      </a:r>
                      <a:endParaRPr kumimoji="1" lang="zh-TW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班級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人數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金額</a:t>
                      </a:r>
                      <a:endParaRPr kumimoji="1" lang="zh-TW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班級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人數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金額</a:t>
                      </a:r>
                      <a:endParaRPr kumimoji="1" lang="zh-TW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班級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人數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金額</a:t>
                      </a:r>
                      <a:endParaRPr kumimoji="1" lang="zh-TW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3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701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12,100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801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901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5,900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101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19,600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201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301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補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8,400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73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702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14,900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802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902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6,400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102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12,700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202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11,600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302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15,400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補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201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1,600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3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703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1,400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803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2,200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903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8,100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103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203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3,800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303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8,500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補</a:t>
                      </a: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301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10,600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76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704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7,700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804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7,200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904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2,600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104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23,280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204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24,800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304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20,500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73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705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805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8,100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905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54,800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105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9,700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205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11,600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305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85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706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8,500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806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3,900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906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3,800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106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206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6,400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306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3,500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73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707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3,600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807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3,200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907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8,700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107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207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3,500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307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73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708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5,600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808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908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108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13,400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208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3,500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308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9,300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73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709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14,700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809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909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3,300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109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209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309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5,500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73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710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7,800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810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9,100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910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2,900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110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26,500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210 </a:t>
                      </a:r>
                      <a:endParaRPr kumimoji="1" lang="en-US" altLang="zh-TW" sz="3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310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5,300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85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711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13,600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811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7,100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effectLst/>
                          <a:latin typeface="新細明體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111</a:t>
                      </a:r>
                      <a:r>
                        <a:rPr kumimoji="1" lang="zh-TW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　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17,000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211</a:t>
                      </a:r>
                      <a:r>
                        <a:rPr kumimoji="1" lang="zh-TW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　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2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16,500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311 </a:t>
                      </a:r>
                      <a:r>
                        <a:rPr kumimoji="1" lang="zh-TW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　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 </a:t>
                      </a: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62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effectLst/>
                          <a:latin typeface="新細明體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effectLst/>
                          <a:latin typeface="新細明體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1" lang="en-US" altLang="zh-TW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62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effectLst/>
                          <a:latin typeface="新細明體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1" lang="en-US" altLang="zh-TW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662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effectLst/>
                          <a:latin typeface="新細明體"/>
                        </a:rPr>
                        <a:t>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+mn-cs"/>
                        </a:rPr>
                        <a:t>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　</a:t>
                      </a:r>
                      <a:endParaRPr kumimoji="1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6616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合計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新細明體" pitchFamily="18" charset="-120"/>
                          <a:ea typeface="+mn-ea"/>
                        </a:rPr>
                        <a:t>93,900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合計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新細明體" pitchFamily="18" charset="-120"/>
                          <a:ea typeface="+mn-ea"/>
                        </a:rPr>
                        <a:t>50,800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合計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新細明體" pitchFamily="18" charset="-120"/>
                          <a:ea typeface="+mn-ea"/>
                        </a:rPr>
                        <a:t>101,600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合計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新細明體" pitchFamily="18" charset="-120"/>
                          <a:ea typeface="+mn-ea"/>
                        </a:rPr>
                        <a:t>165,180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合計</a:t>
                      </a:r>
                      <a:endParaRPr kumimoji="1" lang="zh-TW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新細明體" pitchFamily="18" charset="-120"/>
                          <a:ea typeface="+mn-ea"/>
                        </a:rPr>
                        <a:t>93,700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合計</a:t>
                      </a:r>
                      <a:endParaRPr kumimoji="1" lang="zh-TW" alt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新細明體" pitchFamily="18" charset="-120"/>
                          <a:ea typeface="+mn-ea"/>
                        </a:rPr>
                        <a:t>90,000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合計</a:t>
                      </a:r>
                      <a:endParaRPr kumimoji="1" lang="zh-TW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新細明體" pitchFamily="18" charset="-120"/>
                          <a:ea typeface="+mn-ea"/>
                        </a:rPr>
                        <a:t>20,600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473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總計</a:t>
                      </a:r>
                      <a:endParaRPr kumimoji="1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597</a:t>
                      </a:r>
                      <a:r>
                        <a:rPr kumimoji="1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人</a:t>
                      </a: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ctr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+mn-ea"/>
                        </a:rPr>
                        <a:t>615,780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+mn-ea"/>
                        </a:rPr>
                        <a:t> 元</a:t>
                      </a:r>
                      <a:endParaRPr kumimoji="1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Gulim" pitchFamily="34" charset="-127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資料時間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: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自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新細明體" pitchFamily="18" charset="-120"/>
                        </a:rPr>
                        <a:t>110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年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9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月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16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日起至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新細明體" pitchFamily="18" charset="-120"/>
                        </a:rPr>
                        <a:t>110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年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10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月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28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Gulim" pitchFamily="34" charset="-127"/>
                          <a:ea typeface="Gulim" pitchFamily="34" charset="-127"/>
                        </a:rPr>
                        <a:t>日止</a:t>
                      </a: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42875" y="-351326"/>
            <a:ext cx="8924925" cy="9421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28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28398" dir="1593903" algn="ctr" rotWithShape="0">
                    <a:schemeClr val="accent2"/>
                  </a:outerShdw>
                </a:effectLst>
                <a:latin typeface="微軟正黑體"/>
                <a:ea typeface="微軟正黑體"/>
              </a:rPr>
              <a:t>           </a:t>
            </a:r>
          </a:p>
          <a:p>
            <a:pPr algn="ctr"/>
            <a:r>
              <a:rPr lang="en-US" altLang="zh-TW" sz="28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28398" dir="1593903" algn="ctr" rotWithShape="0">
                    <a:schemeClr val="accent2"/>
                  </a:outerShdw>
                </a:effectLst>
                <a:latin typeface="微軟正黑體"/>
                <a:ea typeface="微軟正黑體"/>
              </a:rPr>
              <a:t>110</a:t>
            </a:r>
            <a:r>
              <a:rPr lang="zh-TW" altLang="en-US" sz="28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28398" dir="1593903" algn="ctr" rotWithShape="0">
                    <a:schemeClr val="accent2"/>
                  </a:outerShdw>
                </a:effectLst>
                <a:latin typeface="微軟正黑體"/>
                <a:ea typeface="微軟正黑體"/>
              </a:rPr>
              <a:t>學年度各班家長捐款統計及補助班級活動經費一覽表</a:t>
            </a:r>
          </a:p>
        </p:txBody>
      </p:sp>
      <p:sp>
        <p:nvSpPr>
          <p:cNvPr id="2" name="橢圓 1"/>
          <p:cNvSpPr/>
          <p:nvPr/>
        </p:nvSpPr>
        <p:spPr>
          <a:xfrm>
            <a:off x="107504" y="5877271"/>
            <a:ext cx="1442145" cy="504056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1339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pic>
        <p:nvPicPr>
          <p:cNvPr id="21507" name="Picture 6" descr="F:\校園2006\9606校園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79788"/>
            <a:ext cx="2571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Rectangl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88" y="728700"/>
            <a:ext cx="77851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IMGP77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9525" y="3386138"/>
            <a:ext cx="3876675" cy="28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IMGP78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3392996"/>
            <a:ext cx="2771775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927667"/>
            <a:ext cx="3997002" cy="3051758"/>
          </a:xfrm>
          <a:prstGeom prst="rect">
            <a:avLst/>
          </a:prstGeom>
        </p:spPr>
      </p:pic>
      <p:sp>
        <p:nvSpPr>
          <p:cNvPr id="41986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pic>
        <p:nvPicPr>
          <p:cNvPr id="5122" name="Rectangl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16" y="368660"/>
            <a:ext cx="824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0063" y="52149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en-US" altLang="zh-TW" sz="2400" b="1" kern="0" dirty="0">
              <a:solidFill>
                <a:srgbClr val="FF0000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  <a:latin typeface="標楷體" pitchFamily="65" charset="-120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29188" y="57864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zh-TW" altLang="en-US" sz="2400" b="1" kern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1999" name="Picture 15" descr="IMGP8083"/>
          <p:cNvPicPr>
            <a:picLocks noChangeAspect="1" noChangeArrowheads="1"/>
          </p:cNvPicPr>
          <p:nvPr/>
        </p:nvPicPr>
        <p:blipFill>
          <a:blip r:embed="rId5" cstate="screen">
            <a:lum bright="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916113"/>
            <a:ext cx="45847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"/>
          <a:stretch/>
        </p:blipFill>
        <p:spPr>
          <a:xfrm>
            <a:off x="4680012" y="1777070"/>
            <a:ext cx="4463988" cy="3244986"/>
          </a:xfrm>
          <a:prstGeom prst="rect">
            <a:avLst/>
          </a:prstGeom>
        </p:spPr>
      </p:pic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67544" y="1448780"/>
            <a:ext cx="4716462" cy="48244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>
                  <a:gamma/>
                  <a:tint val="19216"/>
                  <a:invGamma/>
                </a:srgbClr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ts val="4200"/>
              </a:lnSpc>
            </a:pPr>
            <a:r>
              <a:rPr lang="zh-TW" altLang="en-US" sz="2800" dirty="0">
                <a:solidFill>
                  <a:srgbClr val="6600CC"/>
                </a:solidFill>
                <a:ea typeface="標楷體" pitchFamily="65" charset="-120"/>
              </a:rPr>
              <a:t>穩健進懋獎學金</a:t>
            </a:r>
          </a:p>
          <a:p>
            <a:pPr algn="ctr">
              <a:lnSpc>
                <a:spcPts val="4200"/>
              </a:lnSpc>
            </a:pPr>
            <a:r>
              <a:rPr lang="zh-TW" altLang="en-US" sz="2800" dirty="0">
                <a:solidFill>
                  <a:srgbClr val="6600CC"/>
                </a:solidFill>
                <a:ea typeface="標楷體" pitchFamily="65" charset="-120"/>
              </a:rPr>
              <a:t>蘇貴碧獎學金</a:t>
            </a:r>
          </a:p>
          <a:p>
            <a:pPr algn="ctr">
              <a:lnSpc>
                <a:spcPts val="4200"/>
              </a:lnSpc>
            </a:pPr>
            <a:r>
              <a:rPr lang="zh-TW" altLang="en-US" sz="2800" dirty="0">
                <a:solidFill>
                  <a:srgbClr val="6600CC"/>
                </a:solidFill>
                <a:ea typeface="標楷體" pitchFamily="65" charset="-120"/>
              </a:rPr>
              <a:t>黃榮華小太陽獎學金</a:t>
            </a:r>
          </a:p>
          <a:p>
            <a:pPr algn="ctr">
              <a:lnSpc>
                <a:spcPts val="4200"/>
              </a:lnSpc>
            </a:pPr>
            <a:r>
              <a:rPr lang="zh-TW" altLang="en-US" sz="2800" dirty="0">
                <a:solidFill>
                  <a:srgbClr val="6600CC"/>
                </a:solidFill>
                <a:ea typeface="標楷體" pitchFamily="65" charset="-120"/>
              </a:rPr>
              <a:t>大仁、仁愛扶輪社獎學金</a:t>
            </a:r>
          </a:p>
          <a:p>
            <a:pPr algn="ctr">
              <a:lnSpc>
                <a:spcPts val="4200"/>
              </a:lnSpc>
            </a:pPr>
            <a:r>
              <a:rPr lang="zh-TW" altLang="en-US" sz="2800" dirty="0">
                <a:solidFill>
                  <a:srgbClr val="6600CC"/>
                </a:solidFill>
                <a:ea typeface="標楷體" pitchFamily="65" charset="-120"/>
              </a:rPr>
              <a:t>郭罔市女士獎學金</a:t>
            </a:r>
            <a:endParaRPr lang="en-US" altLang="zh-TW" sz="2800" dirty="0">
              <a:solidFill>
                <a:srgbClr val="6600CC"/>
              </a:solidFill>
              <a:ea typeface="標楷體" pitchFamily="65" charset="-120"/>
            </a:endParaRPr>
          </a:p>
          <a:p>
            <a:pPr algn="ctr">
              <a:lnSpc>
                <a:spcPts val="4200"/>
              </a:lnSpc>
            </a:pPr>
            <a:r>
              <a:rPr lang="zh-TW" altLang="en-US" sz="2800" dirty="0">
                <a:solidFill>
                  <a:srgbClr val="6600CC"/>
                </a:solidFill>
                <a:ea typeface="標楷體" pitchFamily="65" charset="-120"/>
              </a:rPr>
              <a:t>呂紹文獎學金</a:t>
            </a:r>
            <a:endParaRPr lang="en-US" altLang="zh-TW" sz="2800" dirty="0">
              <a:solidFill>
                <a:srgbClr val="6600CC"/>
              </a:solidFill>
              <a:ea typeface="標楷體" pitchFamily="65" charset="-120"/>
            </a:endParaRPr>
          </a:p>
          <a:p>
            <a:pPr algn="ctr">
              <a:lnSpc>
                <a:spcPts val="4200"/>
              </a:lnSpc>
            </a:pPr>
            <a:r>
              <a:rPr lang="zh-TW" altLang="en-US" sz="2800" dirty="0">
                <a:solidFill>
                  <a:srgbClr val="6600CC"/>
                </a:solidFill>
                <a:ea typeface="標楷體" pitchFamily="65" charset="-120"/>
              </a:rPr>
              <a:t>徐東木獎學金</a:t>
            </a:r>
            <a:endParaRPr lang="en-US" altLang="zh-TW" sz="2800" dirty="0">
              <a:solidFill>
                <a:srgbClr val="6600CC"/>
              </a:solidFill>
              <a:ea typeface="標楷體" pitchFamily="65" charset="-120"/>
            </a:endParaRPr>
          </a:p>
          <a:p>
            <a:pPr algn="ctr">
              <a:lnSpc>
                <a:spcPts val="4200"/>
              </a:lnSpc>
            </a:pPr>
            <a:r>
              <a:rPr lang="zh-TW" altLang="en-US" sz="2800" dirty="0">
                <a:solidFill>
                  <a:srgbClr val="6600CC"/>
                </a:solidFill>
                <a:ea typeface="標楷體" pitchFamily="65" charset="-120"/>
              </a:rPr>
              <a:t>馬愛東獎學金</a:t>
            </a:r>
          </a:p>
        </p:txBody>
      </p:sp>
      <p:sp>
        <p:nvSpPr>
          <p:cNvPr id="41998" name="WordArt 14"/>
          <p:cNvSpPr>
            <a:spLocks noChangeArrowheads="1" noChangeShapeType="1" noTextEdit="1"/>
          </p:cNvSpPr>
          <p:nvPr/>
        </p:nvSpPr>
        <p:spPr bwMode="auto">
          <a:xfrm>
            <a:off x="5219700" y="5114925"/>
            <a:ext cx="3744913" cy="1044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約</a:t>
            </a:r>
            <a:r>
              <a:rPr lang="en-US" altLang="zh-TW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120</a:t>
            </a:r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萬元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 animBg="1"/>
      <p:bldP spid="419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70048" y="5193196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6600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zh-TW" altLang="en-US" sz="4800" dirty="0">
                <a:solidFill>
                  <a:srgbClr val="FF9900"/>
                </a:solidFill>
                <a:ea typeface="標楷體" pitchFamily="65" charset="-120"/>
              </a:rPr>
              <a:t>黃董事長夫人期勉永平孩子</a:t>
            </a:r>
            <a:endParaRPr lang="en-US" altLang="zh-TW" sz="4800" dirty="0">
              <a:solidFill>
                <a:srgbClr val="FF9900"/>
              </a:solidFill>
              <a:ea typeface="標楷體" pitchFamily="65" charset="-12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0631" y="-96478"/>
            <a:ext cx="6722214" cy="93319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pPr eaLnBrk="1" latinLnBrk="0" hangingPunct="1">
              <a:defRPr/>
            </a:pPr>
            <a:r>
              <a:rPr lang="zh-TW" altLang="en-US" b="1" dirty="0">
                <a:solidFill>
                  <a:srgbClr val="FFC000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標楷體" pitchFamily="65" charset="-120"/>
                <a:ea typeface="+mj-ea"/>
              </a:rPr>
              <a:t> 善心人士捐款</a:t>
            </a:r>
            <a:endParaRPr lang="zh-TW" altLang="en-US" b="1" dirty="0">
              <a:solidFill>
                <a:srgbClr val="FF66CC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513232" y="332656"/>
            <a:ext cx="6723064" cy="11430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6600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zh-TW" altLang="en-US" sz="4800" dirty="0">
                <a:solidFill>
                  <a:srgbClr val="FF9900"/>
                </a:solidFill>
                <a:ea typeface="標楷體" pitchFamily="65" charset="-120"/>
              </a:rPr>
              <a:t>提供學生獎助學金</a:t>
            </a:r>
            <a:endParaRPr lang="en-US" altLang="zh-TW" sz="4800" dirty="0">
              <a:solidFill>
                <a:srgbClr val="FF9900"/>
              </a:solidFill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78" y="1412776"/>
            <a:ext cx="8046740" cy="41044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737385" y="1517525"/>
            <a:ext cx="5904656" cy="4674519"/>
            <a:chOff x="1737385" y="1517525"/>
            <a:chExt cx="5904656" cy="467451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7385" y="1517525"/>
              <a:ext cx="5904656" cy="4674519"/>
            </a:xfrm>
            <a:prstGeom prst="rect">
              <a:avLst/>
            </a:prstGeom>
          </p:spPr>
        </p:pic>
        <p:sp>
          <p:nvSpPr>
            <p:cNvPr id="1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798871" y="5124581"/>
              <a:ext cx="1452505" cy="37134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TW" altLang="en-US" sz="24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71842" dir="2700000" algn="ctr" rotWithShape="0">
                      <a:schemeClr val="tx2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超研澤新特黑"/>
                </a:rPr>
                <a:t>蔡長蒼主任</a:t>
              </a:r>
            </a:p>
          </p:txBody>
        </p:sp>
      </p:grpSp>
      <p:sp>
        <p:nvSpPr>
          <p:cNvPr id="43010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pic>
        <p:nvPicPr>
          <p:cNvPr id="5122" name="Rectangl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61913"/>
            <a:ext cx="824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0" y="1428750"/>
            <a:ext cx="89296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r>
              <a:rPr kumimoji="0" lang="zh-TW" altLang="en-US" sz="2800" b="1">
                <a:solidFill>
                  <a:srgbClr val="6A6E62"/>
                </a:solidFill>
              </a:rPr>
              <a:t>           </a:t>
            </a:r>
            <a:endParaRPr kumimoji="0" lang="en-US" altLang="zh-TW" sz="2800" b="1">
              <a:solidFill>
                <a:srgbClr val="6A6E62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29188" y="57864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zh-TW" altLang="en-US" sz="2400" b="1" kern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2466" name="Picture 2" descr="D:\D\永平基金會\照片\複習考\102高三第二次複習考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1959" y="1517525"/>
            <a:ext cx="6969015" cy="47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內容版面配置區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2874235"/>
            <a:ext cx="575945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4859338" y="5013325"/>
            <a:ext cx="3673475" cy="1025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約</a:t>
            </a:r>
            <a:r>
              <a:rPr lang="en-US" altLang="zh-TW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20</a:t>
            </a:r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萬元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1321914-9A45-4629-9734-CBDDE4615FDD}"/>
              </a:ext>
            </a:extLst>
          </p:cNvPr>
          <p:cNvSpPr txBox="1"/>
          <p:nvPr/>
        </p:nvSpPr>
        <p:spPr>
          <a:xfrm>
            <a:off x="1547663" y="5382319"/>
            <a:ext cx="2052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0" cap="none" spc="0" normalizeH="0" baseline="0" noProof="0" dirty="0">
                <a:ln>
                  <a:noFill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rgbClr val="44546A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新特黑"/>
              </a:rPr>
              <a:t>劉怡伶主任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1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87" y="1628800"/>
            <a:ext cx="7932282" cy="4428492"/>
          </a:xfrm>
          <a:prstGeom prst="rect">
            <a:avLst/>
          </a:prstGeom>
        </p:spPr>
      </p:pic>
      <p:sp>
        <p:nvSpPr>
          <p:cNvPr id="43010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pic>
        <p:nvPicPr>
          <p:cNvPr id="5122" name="Rectangl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61913"/>
            <a:ext cx="824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0" y="1428750"/>
            <a:ext cx="89296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r>
              <a:rPr kumimoji="0" lang="zh-TW" altLang="en-US" sz="2800" b="1">
                <a:solidFill>
                  <a:srgbClr val="6A6E62"/>
                </a:solidFill>
              </a:rPr>
              <a:t>           </a:t>
            </a:r>
            <a:endParaRPr kumimoji="0" lang="en-US" altLang="zh-TW" sz="2800" b="1">
              <a:solidFill>
                <a:srgbClr val="6A6E62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29188" y="57864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zh-TW" altLang="en-US" sz="2400" b="1" kern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329201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pic>
        <p:nvPicPr>
          <p:cNvPr id="5122" name="Rectangl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734" y="-207404"/>
            <a:ext cx="86677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28662" y="3929066"/>
            <a:ext cx="300039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latinLnBrk="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rPr>
              <a:t>   </a:t>
            </a:r>
            <a:endParaRPr kumimoji="0" lang="en-US" altLang="zh-TW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0063" y="52149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en-US" altLang="zh-TW" sz="2400" b="1" kern="0" dirty="0">
              <a:solidFill>
                <a:srgbClr val="FF0000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  <a:latin typeface="標楷體" pitchFamily="65" charset="-120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29188" y="57864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zh-TW" altLang="en-US" sz="2400" b="1" kern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3560" name="Picture 8" descr="F:\校外比賽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18246">
            <a:off x="200819" y="3834606"/>
            <a:ext cx="304482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F:\校外比賽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38" y="1571625"/>
            <a:ext cx="29527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F:\校外比賽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096475">
            <a:off x="2148682" y="2245519"/>
            <a:ext cx="30432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F:\校外比賽4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08875" y="3499217"/>
            <a:ext cx="4508259" cy="29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WordArt 15"/>
          <p:cNvSpPr>
            <a:spLocks noChangeArrowheads="1" noChangeShapeType="1" noTextEdit="1"/>
          </p:cNvSpPr>
          <p:nvPr/>
        </p:nvSpPr>
        <p:spPr bwMode="auto">
          <a:xfrm>
            <a:off x="5038725" y="5084763"/>
            <a:ext cx="3673475" cy="9540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54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超過</a:t>
            </a:r>
            <a:r>
              <a:rPr lang="en-US" altLang="zh-TW" sz="54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10</a:t>
            </a:r>
            <a:r>
              <a:rPr lang="zh-TW" altLang="en-US" sz="54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萬元</a:t>
            </a:r>
          </a:p>
        </p:txBody>
      </p:sp>
      <p:pic>
        <p:nvPicPr>
          <p:cNvPr id="44048" name="Picture 16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1468828"/>
            <a:ext cx="6667381" cy="33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pic>
        <p:nvPicPr>
          <p:cNvPr id="5122" name="Rectangl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31" y="325909"/>
            <a:ext cx="86677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106" y="1520788"/>
            <a:ext cx="8003800" cy="47165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0" y="1484786"/>
            <a:ext cx="7709976" cy="4788530"/>
          </a:xfrm>
          <a:prstGeom prst="rect">
            <a:avLst/>
          </a:prstGeom>
        </p:spPr>
      </p:pic>
      <p:sp>
        <p:nvSpPr>
          <p:cNvPr id="45058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pic>
        <p:nvPicPr>
          <p:cNvPr id="5122" name="Rectangl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4" y="397917"/>
            <a:ext cx="86677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482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pic>
        <p:nvPicPr>
          <p:cNvPr id="5122" name="Rectangl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268288"/>
            <a:ext cx="824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0" y="1428750"/>
            <a:ext cx="89296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r>
              <a:rPr kumimoji="0" lang="zh-TW" altLang="en-US" sz="2800" b="1">
                <a:solidFill>
                  <a:srgbClr val="6A6E62"/>
                </a:solidFill>
              </a:rPr>
              <a:t>           </a:t>
            </a:r>
            <a:endParaRPr kumimoji="0" lang="en-US" altLang="zh-TW" sz="2800" b="1">
              <a:solidFill>
                <a:srgbClr val="6A6E62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28662" y="3929066"/>
            <a:ext cx="300039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latinLnBrk="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rPr>
              <a:t>   </a:t>
            </a:r>
            <a:endParaRPr kumimoji="0" lang="en-US" altLang="zh-TW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0063" y="52149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en-US" altLang="zh-TW" sz="2400" b="1" kern="0" dirty="0">
              <a:solidFill>
                <a:srgbClr val="FF0000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  <a:latin typeface="標楷體" pitchFamily="65" charset="-120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29188" y="57864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zh-TW" altLang="en-US" sz="2400" b="1" kern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6093" name="Picture 1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6" y="1273180"/>
            <a:ext cx="4537060" cy="26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5" name="Picture 15" descr="IMGP136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863" y="3824288"/>
            <a:ext cx="3322637" cy="22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內容版面配置區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10548938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6" name="Picture 16" descr="P108044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438" y="2122488"/>
            <a:ext cx="2270125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273180"/>
            <a:ext cx="2710458" cy="26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頁尾版面配置區 4"/>
          <p:cNvSpPr txBox="1">
            <a:spLocks noGrp="1"/>
          </p:cNvSpPr>
          <p:nvPr/>
        </p:nvSpPr>
        <p:spPr bwMode="auto">
          <a:xfrm>
            <a:off x="1476375" y="6474619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sp>
        <p:nvSpPr>
          <p:cNvPr id="34823" name="Rectangle 3"/>
          <p:cNvSpPr>
            <a:spLocks noChangeArrowheads="1"/>
          </p:cNvSpPr>
          <p:nvPr/>
        </p:nvSpPr>
        <p:spPr bwMode="auto">
          <a:xfrm>
            <a:off x="107504" y="1286365"/>
            <a:ext cx="849694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kumimoji="0" lang="zh-TW" altLang="en-US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kumimoji="0" lang="zh-TW" altLang="en-US" sz="28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永平教育發展基金會並非永平校內組織</a:t>
            </a:r>
            <a:r>
              <a:rPr kumimoji="0" lang="zh-TW" altLang="en-US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，從</a:t>
            </a:r>
            <a:r>
              <a:rPr kumimoji="0" lang="en-US" altLang="zh-TW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86</a:t>
            </a:r>
            <a:r>
              <a:rPr kumimoji="0" lang="zh-TW" altLang="en-US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zh-TW" altLang="en-US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月成立</a:t>
            </a:r>
            <a:r>
              <a:rPr kumimoji="0" lang="en-US" altLang="zh-TW" sz="2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25</a:t>
            </a:r>
            <a:r>
              <a:rPr kumimoji="0" lang="zh-TW" altLang="en-US" sz="2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zh-TW" altLang="en-US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來迄今，在歷任董事長和全體董事、永平校長及教職員工與家長們的共同努力下績效卓越，奠定了永平基金會堅實的基礎。</a:t>
            </a:r>
            <a:endParaRPr lang="zh-TW" altLang="en-US" sz="2800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504" y="3135738"/>
            <a:ext cx="4176464" cy="284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just" eaLnBrk="1" latinLnBrk="0" hangingPunct="1">
              <a:spcBef>
                <a:spcPct val="20000"/>
              </a:spcBef>
            </a:pPr>
            <a:r>
              <a:rPr kumimoji="0" lang="zh-TW" altLang="en-US" sz="3200" b="1" dirty="0">
                <a:solidFill>
                  <a:srgbClr val="333333"/>
                </a:solidFill>
                <a:latin typeface="Arial" charset="0"/>
                <a:ea typeface="標楷體" pitchFamily="65" charset="-120"/>
              </a:rPr>
              <a:t>       </a:t>
            </a:r>
            <a:r>
              <a:rPr kumimoji="0" lang="zh-TW" altLang="en-US" sz="2800" b="1" dirty="0">
                <a:solidFill>
                  <a:srgbClr val="333333"/>
                </a:solidFill>
                <a:latin typeface="Arial" charset="0"/>
                <a:ea typeface="標楷體" pitchFamily="65" charset="-120"/>
              </a:rPr>
              <a:t>基金會成立宗旨</a:t>
            </a:r>
            <a:r>
              <a:rPr kumimoji="0" lang="en-US" altLang="zh-TW" sz="28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『</a:t>
            </a:r>
            <a:r>
              <a:rPr kumimoji="0" lang="zh-TW" altLang="en-US" sz="28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幫助學生，支援學校</a:t>
            </a:r>
            <a:r>
              <a:rPr kumimoji="0" lang="en-US" altLang="zh-TW" sz="2800" b="1" dirty="0">
                <a:solidFill>
                  <a:srgbClr val="000099"/>
                </a:solidFill>
                <a:latin typeface="Arial" charset="0"/>
                <a:ea typeface="標楷體" pitchFamily="65" charset="-120"/>
              </a:rPr>
              <a:t>』</a:t>
            </a:r>
            <a:r>
              <a:rPr kumimoji="0" lang="zh-TW" altLang="en-US" sz="2800" b="1" dirty="0">
                <a:solidFill>
                  <a:srgbClr val="333333"/>
                </a:solidFill>
                <a:latin typeface="Arial" charset="0"/>
                <a:ea typeface="標楷體" pitchFamily="65" charset="-120"/>
              </a:rPr>
              <a:t>。多年來落實在栽培永平的莘莘學子，對校務的推展貢獻良多。</a:t>
            </a:r>
            <a:endParaRPr lang="zh-TW" altLang="en-US" sz="2800" dirty="0">
              <a:solidFill>
                <a:srgbClr val="333333"/>
              </a:solidFill>
              <a:latin typeface="Arial" charset="0"/>
              <a:ea typeface="標楷體" pitchFamily="65" charset="-120"/>
            </a:endParaRPr>
          </a:p>
          <a:p>
            <a:pPr eaLnBrk="1" latinLnBrk="0" hangingPunct="1">
              <a:lnSpc>
                <a:spcPct val="85000"/>
              </a:lnSpc>
              <a:spcBef>
                <a:spcPct val="20000"/>
              </a:spcBef>
              <a:buFontTx/>
              <a:buChar char="•"/>
            </a:pPr>
            <a:endParaRPr lang="zh-TW" altLang="en-US" sz="3200" dirty="0">
              <a:solidFill>
                <a:srgbClr val="333333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34825" name="WordArt 9"/>
          <p:cNvSpPr>
            <a:spLocks noChangeArrowheads="1" noChangeShapeType="1" noTextEdit="1"/>
          </p:cNvSpPr>
          <p:nvPr/>
        </p:nvSpPr>
        <p:spPr bwMode="auto">
          <a:xfrm>
            <a:off x="1117029" y="440668"/>
            <a:ext cx="6911355" cy="68328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48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2">
                      <a:lumMod val="75000"/>
                    </a:schemeClr>
                  </a:outerShdw>
                </a:effectLst>
                <a:latin typeface="微軟正黑體"/>
                <a:ea typeface="微軟正黑體"/>
              </a:rPr>
              <a:t>永平教育發展基金會簡史</a:t>
            </a: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4148906" y="6107906"/>
            <a:ext cx="452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b="1" dirty="0">
                <a:solidFill>
                  <a:srgbClr val="000099"/>
                </a:solidFill>
                <a:ea typeface="標楷體" pitchFamily="65" charset="-120"/>
              </a:rPr>
              <a:t>『</a:t>
            </a:r>
            <a:r>
              <a:rPr kumimoji="0" lang="zh-TW" altLang="en-US" b="1" dirty="0">
                <a:solidFill>
                  <a:srgbClr val="000099"/>
                </a:solidFill>
                <a:ea typeface="標楷體" pitchFamily="65" charset="-120"/>
              </a:rPr>
              <a:t>幫助學生，支援學校</a:t>
            </a:r>
            <a:r>
              <a:rPr kumimoji="0" lang="en-US" altLang="zh-TW" b="1" dirty="0">
                <a:solidFill>
                  <a:srgbClr val="000099"/>
                </a:solidFill>
                <a:ea typeface="標楷體" pitchFamily="65" charset="-120"/>
              </a:rPr>
              <a:t>』</a:t>
            </a:r>
            <a:r>
              <a:rPr kumimoji="0" lang="zh-TW" altLang="en-US" b="1" dirty="0">
                <a:solidFill>
                  <a:srgbClr val="000099"/>
                </a:solidFill>
                <a:ea typeface="標楷體" pitchFamily="65" charset="-120"/>
              </a:rPr>
              <a:t>是基金會成立宗旨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3065428"/>
            <a:ext cx="4176463" cy="297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pic>
        <p:nvPicPr>
          <p:cNvPr id="5122" name="Rectangl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3"/>
          <p:cNvSpPr>
            <a:spLocks noChangeArrowheads="1"/>
          </p:cNvSpPr>
          <p:nvPr/>
        </p:nvSpPr>
        <p:spPr bwMode="auto">
          <a:xfrm>
            <a:off x="0" y="1428750"/>
            <a:ext cx="89296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r>
              <a:rPr kumimoji="0" lang="zh-TW" altLang="en-US" sz="2800" b="1">
                <a:solidFill>
                  <a:srgbClr val="6A6E62"/>
                </a:solidFill>
              </a:rPr>
              <a:t>           </a:t>
            </a:r>
            <a:endParaRPr kumimoji="0" lang="en-US" altLang="zh-TW" sz="2800" b="1">
              <a:solidFill>
                <a:srgbClr val="6A6E62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28662" y="3929066"/>
            <a:ext cx="300039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latinLnBrk="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rPr>
              <a:t>   </a:t>
            </a:r>
            <a:endParaRPr kumimoji="0" lang="en-US" altLang="zh-TW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0063" y="52149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en-US" altLang="zh-TW" sz="2400" b="1" kern="0" dirty="0">
              <a:solidFill>
                <a:srgbClr val="FF0000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  <a:latin typeface="標楷體" pitchFamily="65" charset="-120"/>
              <a:ea typeface="+mj-ea"/>
              <a:cs typeface="+mj-cs"/>
            </a:endParaRPr>
          </a:p>
        </p:txBody>
      </p:sp>
      <p:pic>
        <p:nvPicPr>
          <p:cNvPr id="146434" name="Picture 2" descr="F:\家長日 (3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276475"/>
            <a:ext cx="36734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4" descr="E:\DCIM\R13CA007\R007-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276475"/>
            <a:ext cx="36734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5" descr="E:\DCIM\R13CA007\R007-03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4076700"/>
            <a:ext cx="3744912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8556" y="4154027"/>
            <a:ext cx="2915766" cy="271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291" y="4360069"/>
            <a:ext cx="3743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1" name="Picture 9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0231" y="4085846"/>
            <a:ext cx="3634306" cy="277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18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8005" y="1427163"/>
            <a:ext cx="4535996" cy="27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內容版面配置區 3"/>
          <p:cNvSpPr txBox="1">
            <a:spLocks/>
          </p:cNvSpPr>
          <p:nvPr/>
        </p:nvSpPr>
        <p:spPr bwMode="auto">
          <a:xfrm>
            <a:off x="485590" y="1334281"/>
            <a:ext cx="4446450" cy="369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latinLnBrk="0">
              <a:spcBef>
                <a:spcPct val="20000"/>
              </a:spcBef>
              <a:buFontTx/>
              <a:buChar char="•"/>
              <a:defRPr/>
            </a:pPr>
            <a:r>
              <a:rPr lang="zh-TW" altLang="en-US" sz="3600" b="1" kern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2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補助圖書購置經費</a:t>
            </a:r>
            <a:endParaRPr lang="en-US" altLang="zh-TW" sz="36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0">
              <a:spcBef>
                <a:spcPct val="20000"/>
              </a:spcBef>
              <a:buFontTx/>
              <a:buChar char="•"/>
              <a:defRPr/>
            </a:pPr>
            <a:r>
              <a:rPr lang="zh-TW" altLang="en-US" sz="3600" b="1" kern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2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補助校慶活動經費</a:t>
            </a:r>
            <a:endParaRPr lang="en-US" altLang="zh-TW" sz="36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0">
              <a:spcBef>
                <a:spcPct val="20000"/>
              </a:spcBef>
              <a:buFontTx/>
              <a:buChar char="•"/>
              <a:defRPr/>
            </a:pPr>
            <a:r>
              <a:rPr lang="zh-TW" altLang="en-US" sz="3600" b="1" kern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2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補助美術班經費</a:t>
            </a:r>
            <a:endParaRPr lang="en-US" altLang="zh-TW" sz="36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0">
              <a:spcBef>
                <a:spcPct val="20000"/>
              </a:spcBef>
              <a:buFontTx/>
              <a:buChar char="•"/>
              <a:defRPr/>
            </a:pPr>
            <a:r>
              <a:rPr lang="zh-TW" altLang="en-US" sz="3600" b="1" kern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2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補助畢業典禮經費</a:t>
            </a:r>
            <a:endParaRPr lang="en-US" altLang="zh-TW" sz="36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0">
              <a:spcBef>
                <a:spcPct val="20000"/>
              </a:spcBef>
              <a:buFontTx/>
              <a:buChar char="•"/>
              <a:defRPr/>
            </a:pPr>
            <a:r>
              <a:rPr lang="zh-TW" altLang="en-US" sz="3600" b="1" kern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2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補助社團活動經費</a:t>
            </a:r>
            <a:endParaRPr lang="en-US" altLang="zh-TW" sz="36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0">
              <a:spcBef>
                <a:spcPct val="20000"/>
              </a:spcBef>
              <a:defRPr/>
            </a:pPr>
            <a:endParaRPr lang="en-US" altLang="zh-TW" sz="36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0">
              <a:spcBef>
                <a:spcPct val="20000"/>
              </a:spcBef>
              <a:buFontTx/>
              <a:buChar char="•"/>
              <a:defRPr/>
            </a:pPr>
            <a:endParaRPr lang="zh-TW" altLang="en-US" sz="36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chemeClr val="accent2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pic>
        <p:nvPicPr>
          <p:cNvPr id="5122" name="Rectangl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29188" y="57864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zh-TW" altLang="en-US" sz="2400" b="1" kern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45413" name="Picture 5" descr="F:\日本交流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718" y="1628803"/>
            <a:ext cx="644366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群組 14"/>
          <p:cNvGrpSpPr/>
          <p:nvPr/>
        </p:nvGrpSpPr>
        <p:grpSpPr>
          <a:xfrm>
            <a:off x="18907" y="1356036"/>
            <a:ext cx="9144000" cy="4769305"/>
            <a:chOff x="9970" y="1267499"/>
            <a:chExt cx="9144000" cy="4769305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0" y="1267499"/>
              <a:ext cx="9144000" cy="4769305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6733015" y="1269786"/>
              <a:ext cx="2358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>
                  <a:solidFill>
                    <a:srgbClr val="FFFF00"/>
                  </a:solidFill>
                </a:rPr>
                <a:t>2013/05/27</a:t>
              </a:r>
              <a:endParaRPr lang="zh-TW" alt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8143" name="Group 15"/>
          <p:cNvGrpSpPr>
            <a:grpSpLocks/>
          </p:cNvGrpSpPr>
          <p:nvPr/>
        </p:nvGrpSpPr>
        <p:grpSpPr bwMode="auto">
          <a:xfrm>
            <a:off x="1548718" y="1266059"/>
            <a:ext cx="6443662" cy="5557838"/>
            <a:chOff x="1701" y="882"/>
            <a:chExt cx="4059" cy="3501"/>
          </a:xfrm>
        </p:grpSpPr>
        <p:pic>
          <p:nvPicPr>
            <p:cNvPr id="48144" name="Picture 16" descr="香港慕德與永平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82"/>
              <a:ext cx="4059" cy="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45" name="Text Box 17"/>
            <p:cNvSpPr txBox="1">
              <a:spLocks noChangeArrowheads="1"/>
            </p:cNvSpPr>
            <p:nvPr/>
          </p:nvSpPr>
          <p:spPr bwMode="auto">
            <a:xfrm>
              <a:off x="1882" y="3748"/>
              <a:ext cx="3700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accent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atinLnBrk="0"/>
              <a:r>
                <a:rPr lang="zh-TW" altLang="en-US" sz="2800" b="1" dirty="0">
                  <a:solidFill>
                    <a:srgbClr val="FFFF00"/>
                  </a:solidFill>
                  <a:latin typeface="Arial" charset="0"/>
                  <a:ea typeface="標楷體" pitchFamily="65" charset="-120"/>
                </a:rPr>
                <a:t>香港慕德中學來訪參加智慧鐵人競賽</a:t>
              </a: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1546072" y="1258792"/>
            <a:ext cx="6812655" cy="4544559"/>
            <a:chOff x="-5156979" y="1772698"/>
            <a:chExt cx="6812655" cy="4544559"/>
          </a:xfrm>
        </p:grpSpPr>
        <p:grpSp>
          <p:nvGrpSpPr>
            <p:cNvPr id="13" name="群組 12"/>
            <p:cNvGrpSpPr/>
            <p:nvPr/>
          </p:nvGrpSpPr>
          <p:grpSpPr>
            <a:xfrm>
              <a:off x="-5156979" y="1772698"/>
              <a:ext cx="6768752" cy="4544559"/>
              <a:chOff x="-2180261" y="3078585"/>
              <a:chExt cx="6768752" cy="4544559"/>
            </a:xfrm>
          </p:grpSpPr>
          <p:pic>
            <p:nvPicPr>
              <p:cNvPr id="12" name="圖片 11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180261" y="3140968"/>
                <a:ext cx="6768752" cy="4482176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180261" y="3078585"/>
                <a:ext cx="6768752" cy="1058620"/>
              </a:xfrm>
              <a:prstGeom prst="rect">
                <a:avLst/>
              </a:prstGeom>
            </p:spPr>
          </p:pic>
        </p:grpSp>
        <p:sp>
          <p:nvSpPr>
            <p:cNvPr id="30" name="文字方塊 29"/>
            <p:cNvSpPr txBox="1"/>
            <p:nvPr/>
          </p:nvSpPr>
          <p:spPr>
            <a:xfrm>
              <a:off x="-702460" y="5741845"/>
              <a:ext cx="2358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>
                  <a:solidFill>
                    <a:srgbClr val="FFFF00"/>
                  </a:solidFill>
                </a:rPr>
                <a:t>2018/01/28</a:t>
              </a:r>
              <a:endParaRPr lang="zh-TW" alt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3044922" y="1244939"/>
            <a:ext cx="6319636" cy="4376058"/>
            <a:chOff x="159826" y="1680783"/>
            <a:chExt cx="6319636" cy="437605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826" y="1680783"/>
              <a:ext cx="5416112" cy="437605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038042" y="4335499"/>
              <a:ext cx="1441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FFFF00"/>
                  </a:solidFill>
                </a:rPr>
                <a:t>2018/07/28</a:t>
              </a:r>
              <a:endParaRPr lang="zh-TW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457200" y="1484237"/>
            <a:ext cx="3531736" cy="424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zh-TW" altLang="en-US" sz="5400" b="1" dirty="0">
                <a:solidFill>
                  <a:srgbClr val="FFFF00"/>
                </a:solidFill>
              </a:rPr>
              <a:t>德國</a:t>
            </a:r>
            <a:endParaRPr lang="en-US" altLang="zh-TW" sz="5400" b="1" dirty="0">
              <a:solidFill>
                <a:srgbClr val="FFFF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5400" b="1" dirty="0">
                <a:solidFill>
                  <a:srgbClr val="FFFF00"/>
                </a:solidFill>
              </a:rPr>
              <a:t>日本</a:t>
            </a:r>
            <a:endParaRPr lang="en-US" altLang="zh-TW" sz="5400" b="1" dirty="0">
              <a:solidFill>
                <a:srgbClr val="FFFF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5400" b="1" dirty="0">
                <a:solidFill>
                  <a:srgbClr val="FFFF00"/>
                </a:solidFill>
              </a:rPr>
              <a:t>香港</a:t>
            </a:r>
            <a:endParaRPr lang="en-US" altLang="zh-TW" sz="5400" b="1" dirty="0">
              <a:solidFill>
                <a:srgbClr val="FFFF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5400" b="1" dirty="0">
                <a:solidFill>
                  <a:srgbClr val="FFFF00"/>
                </a:solidFill>
              </a:rPr>
              <a:t>馬來西亞</a:t>
            </a:r>
            <a:endParaRPr lang="en-US" altLang="zh-TW" sz="5400" b="1" dirty="0">
              <a:solidFill>
                <a:srgbClr val="FFFF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zh-TW" altLang="en-US" sz="5400" b="1" dirty="0">
                <a:solidFill>
                  <a:srgbClr val="FFFF00"/>
                </a:solidFill>
              </a:rPr>
              <a:t>韓國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40960D89-F8DA-42C5-B47D-7DE6FFF691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897" y="1368728"/>
            <a:ext cx="6140211" cy="43171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pic>
        <p:nvPicPr>
          <p:cNvPr id="28684" name="Picture 12" descr="F:\95Ｋ書中心\DSCN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372195"/>
            <a:ext cx="70580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Rectangl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66043"/>
            <a:ext cx="82423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F:\96Ｋ書中心\IMG_008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300758"/>
            <a:ext cx="3929062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F:\96Ｋ書中心\IMG_007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00758"/>
            <a:ext cx="407193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內容版面配置區 3"/>
          <p:cNvSpPr txBox="1">
            <a:spLocks/>
          </p:cNvSpPr>
          <p:nvPr/>
        </p:nvSpPr>
        <p:spPr bwMode="auto">
          <a:xfrm>
            <a:off x="2971233" y="2202928"/>
            <a:ext cx="3825894" cy="35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latinLnBrk="0">
              <a:spcBef>
                <a:spcPct val="20000"/>
              </a:spcBef>
              <a:buFontTx/>
              <a:buChar char="•"/>
              <a:defRPr/>
            </a:pPr>
            <a:r>
              <a:rPr lang="zh-TW" altLang="en-US" sz="5000" b="1" kern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2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高三</a:t>
            </a:r>
            <a:endParaRPr lang="en-US" altLang="zh-TW" sz="50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0">
              <a:spcBef>
                <a:spcPct val="20000"/>
              </a:spcBef>
              <a:buFontTx/>
              <a:buChar char="•"/>
              <a:defRPr/>
            </a:pPr>
            <a:r>
              <a:rPr lang="zh-TW" altLang="en-US" sz="5000" b="1" kern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2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圖書館</a:t>
            </a:r>
            <a:endParaRPr lang="en-US" altLang="zh-TW" sz="50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0">
              <a:spcBef>
                <a:spcPct val="20000"/>
              </a:spcBef>
              <a:buFontTx/>
              <a:buChar char="•"/>
              <a:defRPr/>
            </a:pPr>
            <a:endParaRPr lang="zh-TW" altLang="en-US" sz="36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161" name="WordArt 9"/>
          <p:cNvSpPr>
            <a:spLocks noChangeArrowheads="1" noChangeShapeType="1" noTextEdit="1"/>
          </p:cNvSpPr>
          <p:nvPr/>
        </p:nvSpPr>
        <p:spPr bwMode="auto">
          <a:xfrm>
            <a:off x="4535488" y="4935538"/>
            <a:ext cx="3889375" cy="1085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約</a:t>
            </a:r>
            <a:r>
              <a:rPr lang="en-US" altLang="zh-TW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35</a:t>
            </a:r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萬元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pic>
        <p:nvPicPr>
          <p:cNvPr id="50179" name="Picture 3" descr="四季永平2009夏"/>
          <p:cNvPicPr>
            <a:picLocks noChangeAspect="1" noChangeArrowheads="1"/>
          </p:cNvPicPr>
          <p:nvPr/>
        </p:nvPicPr>
        <p:blipFill>
          <a:blip r:embed="rId2" cstate="screen">
            <a:lum bright="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443878">
            <a:off x="1167525" y="2129254"/>
            <a:ext cx="2321848" cy="309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28662" y="3929066"/>
            <a:ext cx="300039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latinLnBrk="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rPr>
              <a:t>   </a:t>
            </a:r>
            <a:endParaRPr kumimoji="0" lang="en-US" altLang="zh-TW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0063" y="52149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en-US" altLang="zh-TW" sz="2400" b="1" kern="0" dirty="0">
              <a:solidFill>
                <a:srgbClr val="FF0000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  <a:latin typeface="標楷體" pitchFamily="65" charset="-120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29188" y="57864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zh-TW" altLang="en-US" sz="2400" b="1" kern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0186" name="Picture 10" descr="四季永平2009秋"/>
          <p:cNvPicPr>
            <a:picLocks noChangeAspect="1" noChangeArrowheads="1"/>
          </p:cNvPicPr>
          <p:nvPr/>
        </p:nvPicPr>
        <p:blipFill>
          <a:blip r:embed="rId3" cstate="screen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2225">
            <a:off x="3049009" y="1602030"/>
            <a:ext cx="2158072" cy="30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1" descr="四季永平2009冬"/>
          <p:cNvPicPr>
            <a:picLocks noChangeAspect="1" noChangeArrowheads="1"/>
          </p:cNvPicPr>
          <p:nvPr/>
        </p:nvPicPr>
        <p:blipFill>
          <a:blip r:embed="rId4" cstate="screen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4431">
            <a:off x="4965646" y="1617170"/>
            <a:ext cx="2121537" cy="30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8" name="Picture 12" descr="四季永平2010冬"/>
          <p:cNvPicPr>
            <a:picLocks noChangeAspect="1" noChangeArrowheads="1"/>
          </p:cNvPicPr>
          <p:nvPr/>
        </p:nvPicPr>
        <p:blipFill>
          <a:blip r:embed="rId5" cstate="screen">
            <a:lum bright="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14386">
            <a:off x="6566571" y="2174381"/>
            <a:ext cx="2401217" cy="31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9" name="Picture 13" descr="四季永平2010春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27103">
            <a:off x="2797399" y="3274171"/>
            <a:ext cx="2107679" cy="29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0" name="Picture 14" descr="四季永平2010夏"/>
          <p:cNvPicPr>
            <a:picLocks noChangeAspect="1" noChangeArrowheads="1"/>
          </p:cNvPicPr>
          <p:nvPr/>
        </p:nvPicPr>
        <p:blipFill>
          <a:blip r:embed="rId7" cstate="screen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813">
            <a:off x="4979879" y="3315304"/>
            <a:ext cx="2119017" cy="292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2" name="WordArt 16"/>
          <p:cNvSpPr>
            <a:spLocks noChangeArrowheads="1" noChangeShapeType="1" noTextEdit="1"/>
          </p:cNvSpPr>
          <p:nvPr/>
        </p:nvSpPr>
        <p:spPr bwMode="auto">
          <a:xfrm>
            <a:off x="4859338" y="4833938"/>
            <a:ext cx="3816350" cy="10652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約</a:t>
            </a:r>
            <a:r>
              <a:rPr lang="en-US" altLang="zh-TW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8</a:t>
            </a:r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萬元</a:t>
            </a:r>
          </a:p>
        </p:txBody>
      </p:sp>
      <p:sp>
        <p:nvSpPr>
          <p:cNvPr id="2" name="矩形 1"/>
          <p:cNvSpPr/>
          <p:nvPr/>
        </p:nvSpPr>
        <p:spPr>
          <a:xfrm>
            <a:off x="499814" y="571327"/>
            <a:ext cx="82541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spcBef>
                <a:spcPct val="20000"/>
              </a:spcBef>
              <a:defRPr/>
            </a:pPr>
            <a:r>
              <a:rPr lang="en-US" altLang="zh-TW" sz="4400" b="1" kern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2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(9)</a:t>
            </a:r>
            <a:r>
              <a:rPr lang="zh-TW" altLang="en-US" sz="4400" b="1" kern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2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補助四季永平與圖書購置經費</a:t>
            </a:r>
            <a:endParaRPr lang="en-US" altLang="zh-TW" sz="4400" b="1" kern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2"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chemeClr val="accent2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pic>
        <p:nvPicPr>
          <p:cNvPr id="143364" name="Picture 4" descr="F:\補助設備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063356">
            <a:off x="1325563" y="3678238"/>
            <a:ext cx="3595687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2" name="Picture 2" descr="F:\補助設備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8" y="4214813"/>
            <a:ext cx="3657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28662" y="3929066"/>
            <a:ext cx="300039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latinLnBrk="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rPr>
              <a:t>   </a:t>
            </a:r>
            <a:endParaRPr kumimoji="0" lang="en-US" altLang="zh-TW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0063" y="52149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en-US" altLang="zh-TW" sz="2400" b="1" kern="0" dirty="0">
              <a:solidFill>
                <a:srgbClr val="FF0000"/>
              </a:solidFill>
              <a:effectLst>
                <a:glow rad="101600">
                  <a:srgbClr val="7030A0">
                    <a:alpha val="60000"/>
                  </a:srgbClr>
                </a:glow>
              </a:effectLst>
              <a:latin typeface="標楷體" pitchFamily="65" charset="-120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29188" y="578643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endParaRPr lang="zh-TW" altLang="en-US" sz="2400" b="1" kern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7543800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latinLnBrk="0" hangingPunct="0">
              <a:spcBef>
                <a:spcPct val="20000"/>
              </a:spcBef>
              <a:buFontTx/>
              <a:buChar char="•"/>
              <a:defRPr/>
            </a:pPr>
            <a:endParaRPr lang="zh-TW" altLang="en-US" sz="3200" kern="0" dirty="0">
              <a:latin typeface="+mn-lt"/>
              <a:ea typeface="+mn-ea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17145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latinLnBrk="0" hangingPunct="0">
              <a:spcBef>
                <a:spcPct val="20000"/>
              </a:spcBef>
              <a:buFontTx/>
              <a:buChar char="•"/>
              <a:defRPr/>
            </a:pPr>
            <a:endParaRPr lang="en-US" altLang="zh-TW" sz="3200" kern="0" dirty="0">
              <a:latin typeface="+mn-lt"/>
              <a:ea typeface="+mn-ea"/>
            </a:endParaRPr>
          </a:p>
        </p:txBody>
      </p:sp>
      <p:pic>
        <p:nvPicPr>
          <p:cNvPr id="143363" name="Picture 3" descr="F:\補助設備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9225">
            <a:off x="857250" y="1627188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 descr="F:\補助設備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382198">
            <a:off x="4657725" y="1962150"/>
            <a:ext cx="324643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2" descr="10補助校園設備經費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604" y="325338"/>
            <a:ext cx="7731125" cy="1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3" name="Picture 13" descr="IMGP71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98563"/>
            <a:ext cx="8388350" cy="56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4" name="Picture 14" descr="IMGP712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17613"/>
            <a:ext cx="8359775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15" descr="IMGP712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17613"/>
            <a:ext cx="8359775" cy="559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 descr="IMGP775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83534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zh-TW" altLang="en-US" sz="4400">
              <a:solidFill>
                <a:schemeClr val="tx2"/>
              </a:solidFill>
            </a:endParaRPr>
          </a:p>
        </p:txBody>
      </p:sp>
      <p:pic>
        <p:nvPicPr>
          <p:cNvPr id="52229" name="Picture 5" descr="10補助校園設備經費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97347"/>
            <a:ext cx="7731125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0788"/>
            <a:ext cx="9144000" cy="470418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16" y="1327846"/>
            <a:ext cx="7526216" cy="501747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508" y="8620"/>
            <a:ext cx="9144000" cy="6858000"/>
          </a:xfrm>
          <a:prstGeom prst="rect">
            <a:avLst/>
          </a:prstGeom>
          <a:solidFill>
            <a:srgbClr val="CCFF99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3257" name="AutoShape 9"/>
          <p:cNvSpPr>
            <a:spLocks noChangeArrowheads="1"/>
          </p:cNvSpPr>
          <p:nvPr/>
        </p:nvSpPr>
        <p:spPr bwMode="auto">
          <a:xfrm>
            <a:off x="6119813" y="2060575"/>
            <a:ext cx="2879725" cy="3024188"/>
          </a:xfrm>
          <a:prstGeom prst="roundRect">
            <a:avLst>
              <a:gd name="adj" fmla="val 16667"/>
            </a:avLst>
          </a:prstGeom>
          <a:solidFill>
            <a:srgbClr val="FFFF99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3250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graphicFrame>
        <p:nvGraphicFramePr>
          <p:cNvPr id="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515771"/>
              </p:ext>
            </p:extLst>
          </p:nvPr>
        </p:nvGraphicFramePr>
        <p:xfrm>
          <a:off x="420688" y="1625600"/>
          <a:ext cx="8669337" cy="372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標題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5494" y="-162161"/>
            <a:ext cx="1005205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903489" y="1628800"/>
            <a:ext cx="1928651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Arial" charset="0"/>
                <a:ea typeface="標楷體" pitchFamily="65" charset="-120"/>
              </a:rPr>
              <a:t>單位：萬元</a:t>
            </a:r>
            <a:endParaRPr lang="zh-TW" altLang="en-US" sz="1200" dirty="0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403648" y="3155014"/>
            <a:ext cx="3595006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zh-TW" sz="3200" dirty="0">
                <a:solidFill>
                  <a:srgbClr val="FFFF00"/>
                </a:solidFill>
                <a:latin typeface="Arial" charset="0"/>
                <a:ea typeface="標楷體" pitchFamily="65" charset="-120"/>
              </a:rPr>
              <a:t>(110</a:t>
            </a:r>
            <a:r>
              <a:rPr lang="zh-TW" altLang="en-US" sz="3200" dirty="0">
                <a:solidFill>
                  <a:srgbClr val="FFFF00"/>
                </a:solidFill>
                <a:latin typeface="Arial" charset="0"/>
                <a:ea typeface="標楷體" pitchFamily="65" charset="-120"/>
              </a:rPr>
              <a:t>年捐款比例</a:t>
            </a:r>
            <a:r>
              <a:rPr lang="en-US" altLang="zh-TW" sz="3200" dirty="0">
                <a:solidFill>
                  <a:srgbClr val="FFFF00"/>
                </a:solidFill>
                <a:latin typeface="Arial" charset="0"/>
                <a:ea typeface="標楷體" pitchFamily="65" charset="-120"/>
              </a:rPr>
              <a:t>)</a:t>
            </a:r>
            <a:endParaRPr lang="en-US" altLang="zh-TW" sz="2400" dirty="0"/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494875" y="5130270"/>
            <a:ext cx="2160599" cy="602986"/>
          </a:xfrm>
          <a:prstGeom prst="rect">
            <a:avLst/>
          </a:prstGeom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4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  <a:cs typeface="超研澤新特黑"/>
              </a:rPr>
              <a:t>共約</a:t>
            </a:r>
            <a:r>
              <a:rPr lang="en-US" altLang="zh-TW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  <a:cs typeface="超研澤新特黑"/>
              </a:rPr>
              <a:t>341</a:t>
            </a:r>
            <a:r>
              <a:rPr lang="zh-TW" altLang="en-US" sz="4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  <a:cs typeface="超研澤新特黑"/>
              </a:rPr>
              <a:t>萬元</a:t>
            </a: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" name="圓角矩形 1"/>
          <p:cNvSpPr/>
          <p:nvPr/>
        </p:nvSpPr>
        <p:spPr>
          <a:xfrm>
            <a:off x="6320675" y="2240868"/>
            <a:ext cx="1656184" cy="9001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647564" y="4635029"/>
            <a:ext cx="1800199" cy="1008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274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sp>
        <p:nvSpPr>
          <p:cNvPr id="54275" name="WordArt 3"/>
          <p:cNvSpPr>
            <a:spLocks noChangeArrowheads="1" noChangeShapeType="1" noTextEdit="1"/>
          </p:cNvSpPr>
          <p:nvPr/>
        </p:nvSpPr>
        <p:spPr bwMode="auto">
          <a:xfrm>
            <a:off x="862843" y="548605"/>
            <a:ext cx="7921625" cy="792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Right"/>
              <a:lightRig rig="legacyFlat2" dir="t"/>
            </a:scene3d>
            <a:sp3d extrusionH="746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TW" sz="4000" b="1" kern="10" dirty="0">
                <a:solidFill>
                  <a:srgbClr val="FFFF00">
                    <a:alpha val="78000"/>
                  </a:srgbClr>
                </a:solidFill>
                <a:latin typeface="超研澤標準楷體"/>
                <a:ea typeface="超研澤標準楷體"/>
                <a:cs typeface="超研澤標準楷體"/>
              </a:rPr>
              <a:t>110</a:t>
            </a:r>
            <a:r>
              <a:rPr lang="zh-TW" altLang="en-US" sz="4000" b="1" kern="10" dirty="0">
                <a:solidFill>
                  <a:srgbClr val="FFFF00">
                    <a:alpha val="78000"/>
                  </a:srgbClr>
                </a:solidFill>
                <a:latin typeface="超研澤標準楷體"/>
                <a:ea typeface="超研澤標準楷體"/>
                <a:cs typeface="超研澤標準楷體"/>
              </a:rPr>
              <a:t>年永平基金支用比例圖</a:t>
            </a:r>
          </a:p>
        </p:txBody>
      </p:sp>
      <p:sp>
        <p:nvSpPr>
          <p:cNvPr id="54277" name="WordArt 5"/>
          <p:cNvSpPr>
            <a:spLocks noChangeArrowheads="1" noChangeShapeType="1" noTextEdit="1"/>
          </p:cNvSpPr>
          <p:nvPr/>
        </p:nvSpPr>
        <p:spPr bwMode="auto">
          <a:xfrm>
            <a:off x="6234567" y="5949156"/>
            <a:ext cx="2838450" cy="792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約</a:t>
            </a:r>
            <a:r>
              <a:rPr lang="en-US" altLang="zh-TW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341</a:t>
            </a:r>
            <a:r>
              <a:rPr lang="zh-TW" altLang="en-US" sz="5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71842" dir="2700000" algn="ctr" rotWithShape="0">
                    <a:schemeClr val="tx2"/>
                  </a:outerShdw>
                </a:effectLst>
                <a:latin typeface="超研澤新特黑"/>
                <a:ea typeface="超研澤新特黑"/>
                <a:cs typeface="超研澤新特黑"/>
              </a:rPr>
              <a:t>萬元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32174"/>
              </p:ext>
            </p:extLst>
          </p:nvPr>
        </p:nvGraphicFramePr>
        <p:xfrm>
          <a:off x="-753119" y="1016732"/>
          <a:ext cx="9834563" cy="589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4804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323850" y="5337212"/>
            <a:ext cx="8569325" cy="86409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4000" b="1" kern="10" dirty="0"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微軟正黑體"/>
                <a:ea typeface="微軟正黑體"/>
              </a:rPr>
              <a:t>歡迎加入支持永平的行列！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962276"/>
            <a:ext cx="7632848" cy="4194916"/>
          </a:xfrm>
          <a:prstGeom prst="rect">
            <a:avLst/>
          </a:prstGeom>
        </p:spPr>
      </p:pic>
      <p:sp>
        <p:nvSpPr>
          <p:cNvPr id="20482" name="標題 1"/>
          <p:cNvSpPr>
            <a:spLocks noGrp="1"/>
          </p:cNvSpPr>
          <p:nvPr>
            <p:ph type="title"/>
          </p:nvPr>
        </p:nvSpPr>
        <p:spPr bwMode="auto">
          <a:xfrm>
            <a:off x="2987824" y="254000"/>
            <a:ext cx="388874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800" dirty="0">
                <a:solidFill>
                  <a:srgbClr val="6600CC"/>
                </a:solidFill>
              </a:rPr>
              <a:t>Thank</a:t>
            </a:r>
            <a:r>
              <a:rPr lang="en-US" altLang="zh-TW" sz="4400" dirty="0">
                <a:solidFill>
                  <a:srgbClr val="6600CC"/>
                </a:solidFill>
              </a:rPr>
              <a:t>	</a:t>
            </a:r>
            <a:r>
              <a:rPr lang="en-US" altLang="zh-TW" sz="4800" dirty="0">
                <a:solidFill>
                  <a:srgbClr val="6600CC"/>
                </a:solidFill>
              </a:rPr>
              <a:t>you</a:t>
            </a:r>
            <a:endParaRPr lang="zh-TW" altLang="en-US" sz="4800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548866"/>
            <a:ext cx="5940660" cy="85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基金會推動事項 </a:t>
            </a:r>
          </a:p>
        </p:txBody>
      </p:sp>
      <p:grpSp>
        <p:nvGrpSpPr>
          <p:cNvPr id="8195" name="Gruppe 43"/>
          <p:cNvGrpSpPr>
            <a:grpSpLocks/>
          </p:cNvGrpSpPr>
          <p:nvPr/>
        </p:nvGrpSpPr>
        <p:grpSpPr bwMode="auto">
          <a:xfrm>
            <a:off x="5976938" y="3681413"/>
            <a:ext cx="3962400" cy="2232025"/>
            <a:chOff x="5663054" y="2761491"/>
            <a:chExt cx="2868103" cy="1615955"/>
          </a:xfrm>
        </p:grpSpPr>
        <p:sp>
          <p:nvSpPr>
            <p:cNvPr id="86" name="Kombinationstegning 42"/>
            <p:cNvSpPr/>
            <p:nvPr/>
          </p:nvSpPr>
          <p:spPr>
            <a:xfrm>
              <a:off x="7743897" y="3433614"/>
              <a:ext cx="787260" cy="943832"/>
            </a:xfrm>
            <a:custGeom>
              <a:avLst/>
              <a:gdLst>
                <a:gd name="connsiteX0" fmla="*/ 68094 w 787940"/>
                <a:gd name="connsiteY0" fmla="*/ 943583 h 943583"/>
                <a:gd name="connsiteX1" fmla="*/ 787940 w 787940"/>
                <a:gd name="connsiteY1" fmla="*/ 0 h 943583"/>
                <a:gd name="connsiteX2" fmla="*/ 0 w 787940"/>
                <a:gd name="connsiteY2" fmla="*/ 9728 h 943583"/>
                <a:gd name="connsiteX3" fmla="*/ 68094 w 787940"/>
                <a:gd name="connsiteY3" fmla="*/ 943583 h 94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940" h="943583">
                  <a:moveTo>
                    <a:pt x="68094" y="943583"/>
                  </a:moveTo>
                  <a:lnTo>
                    <a:pt x="787940" y="0"/>
                  </a:lnTo>
                  <a:lnTo>
                    <a:pt x="0" y="9728"/>
                  </a:lnTo>
                  <a:lnTo>
                    <a:pt x="68094" y="943583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lumMod val="95000"/>
                    <a:lumOff val="5000"/>
                    <a:alpha val="38000"/>
                  </a:sysClr>
                </a:gs>
                <a:gs pos="50000">
                  <a:srgbClr val="4F81BD">
                    <a:tint val="44500"/>
                    <a:satMod val="160000"/>
                    <a:alpha val="0"/>
                  </a:srgbClr>
                </a:gs>
                <a:gs pos="100000">
                  <a:srgbClr val="4F81BD">
                    <a:tint val="23500"/>
                    <a:satMod val="160000"/>
                    <a:alpha val="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latinLnBrk="0">
                <a:defRPr/>
              </a:pPr>
              <a:endParaRPr kumimoji="0" lang="nb-NO" altLang="zh-TW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2" name="Freeform 17"/>
            <p:cNvSpPr>
              <a:spLocks/>
            </p:cNvSpPr>
            <p:nvPr/>
          </p:nvSpPr>
          <p:spPr bwMode="auto">
            <a:xfrm rot="5400000" flipH="1">
              <a:off x="5947280" y="2477265"/>
              <a:ext cx="1594117" cy="2162568"/>
            </a:xfrm>
            <a:custGeom>
              <a:avLst/>
              <a:gdLst>
                <a:gd name="T0" fmla="*/ 1250742 w 594"/>
                <a:gd name="T1" fmla="*/ 568828 h 806"/>
                <a:gd name="T2" fmla="*/ 1341998 w 594"/>
                <a:gd name="T3" fmla="*/ 617124 h 806"/>
                <a:gd name="T4" fmla="*/ 1406414 w 594"/>
                <a:gd name="T5" fmla="*/ 665421 h 806"/>
                <a:gd name="T6" fmla="*/ 1572822 w 594"/>
                <a:gd name="T7" fmla="*/ 681520 h 806"/>
                <a:gd name="T8" fmla="*/ 1588926 w 594"/>
                <a:gd name="T9" fmla="*/ 676154 h 806"/>
                <a:gd name="T10" fmla="*/ 1594294 w 594"/>
                <a:gd name="T11" fmla="*/ 21465 h 806"/>
                <a:gd name="T12" fmla="*/ 1588926 w 594"/>
                <a:gd name="T13" fmla="*/ 5366 h 806"/>
                <a:gd name="T14" fmla="*/ 21472 w 594"/>
                <a:gd name="T15" fmla="*/ 0 h 806"/>
                <a:gd name="T16" fmla="*/ 5368 w 594"/>
                <a:gd name="T17" fmla="*/ 5366 h 806"/>
                <a:gd name="T18" fmla="*/ 0 w 594"/>
                <a:gd name="T19" fmla="*/ 1572325 h 806"/>
                <a:gd name="T20" fmla="*/ 5368 w 594"/>
                <a:gd name="T21" fmla="*/ 1588424 h 806"/>
                <a:gd name="T22" fmla="*/ 665631 w 594"/>
                <a:gd name="T23" fmla="*/ 1593790 h 806"/>
                <a:gd name="T24" fmla="*/ 681735 w 594"/>
                <a:gd name="T25" fmla="*/ 1599157 h 806"/>
                <a:gd name="T26" fmla="*/ 687103 w 594"/>
                <a:gd name="T27" fmla="*/ 1717215 h 806"/>
                <a:gd name="T28" fmla="*/ 670999 w 594"/>
                <a:gd name="T29" fmla="*/ 1754779 h 806"/>
                <a:gd name="T30" fmla="*/ 622687 w 594"/>
                <a:gd name="T31" fmla="*/ 1813809 h 806"/>
                <a:gd name="T32" fmla="*/ 574375 w 594"/>
                <a:gd name="T33" fmla="*/ 1905036 h 806"/>
                <a:gd name="T34" fmla="*/ 574375 w 594"/>
                <a:gd name="T35" fmla="*/ 1980164 h 806"/>
                <a:gd name="T36" fmla="*/ 638791 w 594"/>
                <a:gd name="T37" fmla="*/ 2098222 h 806"/>
                <a:gd name="T38" fmla="*/ 751519 w 594"/>
                <a:gd name="T39" fmla="*/ 2157252 h 806"/>
                <a:gd name="T40" fmla="*/ 842775 w 594"/>
                <a:gd name="T41" fmla="*/ 2157252 h 806"/>
                <a:gd name="T42" fmla="*/ 960871 w 594"/>
                <a:gd name="T43" fmla="*/ 2098222 h 806"/>
                <a:gd name="T44" fmla="*/ 1019919 w 594"/>
                <a:gd name="T45" fmla="*/ 1980164 h 806"/>
                <a:gd name="T46" fmla="*/ 1019919 w 594"/>
                <a:gd name="T47" fmla="*/ 1905036 h 806"/>
                <a:gd name="T48" fmla="*/ 976975 w 594"/>
                <a:gd name="T49" fmla="*/ 1813809 h 806"/>
                <a:gd name="T50" fmla="*/ 923295 w 594"/>
                <a:gd name="T51" fmla="*/ 1754779 h 806"/>
                <a:gd name="T52" fmla="*/ 907191 w 594"/>
                <a:gd name="T53" fmla="*/ 1615256 h 806"/>
                <a:gd name="T54" fmla="*/ 912559 w 594"/>
                <a:gd name="T55" fmla="*/ 1599157 h 806"/>
                <a:gd name="T56" fmla="*/ 1572822 w 594"/>
                <a:gd name="T57" fmla="*/ 1593790 h 806"/>
                <a:gd name="T58" fmla="*/ 1588926 w 594"/>
                <a:gd name="T59" fmla="*/ 1588424 h 806"/>
                <a:gd name="T60" fmla="*/ 1594294 w 594"/>
                <a:gd name="T61" fmla="*/ 923003 h 806"/>
                <a:gd name="T62" fmla="*/ 1588926 w 594"/>
                <a:gd name="T63" fmla="*/ 912271 h 806"/>
                <a:gd name="T64" fmla="*/ 1443990 w 594"/>
                <a:gd name="T65" fmla="*/ 901538 h 806"/>
                <a:gd name="T66" fmla="*/ 1406414 w 594"/>
                <a:gd name="T67" fmla="*/ 917637 h 806"/>
                <a:gd name="T68" fmla="*/ 1341998 w 594"/>
                <a:gd name="T69" fmla="*/ 971300 h 806"/>
                <a:gd name="T70" fmla="*/ 1250742 w 594"/>
                <a:gd name="T71" fmla="*/ 1014230 h 806"/>
                <a:gd name="T72" fmla="*/ 1164855 w 594"/>
                <a:gd name="T73" fmla="*/ 1014230 h 806"/>
                <a:gd name="T74" fmla="*/ 1046759 w 594"/>
                <a:gd name="T75" fmla="*/ 955201 h 806"/>
                <a:gd name="T76" fmla="*/ 982343 w 594"/>
                <a:gd name="T77" fmla="*/ 837142 h 806"/>
                <a:gd name="T78" fmla="*/ 982343 w 594"/>
                <a:gd name="T79" fmla="*/ 745915 h 806"/>
                <a:gd name="T80" fmla="*/ 1046759 w 594"/>
                <a:gd name="T81" fmla="*/ 633223 h 806"/>
                <a:gd name="T82" fmla="*/ 1164855 w 594"/>
                <a:gd name="T83" fmla="*/ 568828 h 8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94"/>
                <a:gd name="T127" fmla="*/ 0 h 806"/>
                <a:gd name="T128" fmla="*/ 594 w 594"/>
                <a:gd name="T129" fmla="*/ 806 h 8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94" h="806">
                  <a:moveTo>
                    <a:pt x="452" y="212"/>
                  </a:moveTo>
                  <a:lnTo>
                    <a:pt x="452" y="212"/>
                  </a:lnTo>
                  <a:lnTo>
                    <a:pt x="466" y="212"/>
                  </a:lnTo>
                  <a:lnTo>
                    <a:pt x="478" y="216"/>
                  </a:lnTo>
                  <a:lnTo>
                    <a:pt x="490" y="222"/>
                  </a:lnTo>
                  <a:lnTo>
                    <a:pt x="500" y="230"/>
                  </a:lnTo>
                  <a:lnTo>
                    <a:pt x="518" y="242"/>
                  </a:lnTo>
                  <a:lnTo>
                    <a:pt x="524" y="248"/>
                  </a:lnTo>
                  <a:lnTo>
                    <a:pt x="530" y="252"/>
                  </a:lnTo>
                  <a:lnTo>
                    <a:pt x="538" y="254"/>
                  </a:lnTo>
                  <a:lnTo>
                    <a:pt x="586" y="254"/>
                  </a:lnTo>
                  <a:lnTo>
                    <a:pt x="590" y="254"/>
                  </a:lnTo>
                  <a:lnTo>
                    <a:pt x="592" y="252"/>
                  </a:lnTo>
                  <a:lnTo>
                    <a:pt x="594" y="250"/>
                  </a:lnTo>
                  <a:lnTo>
                    <a:pt x="594" y="246"/>
                  </a:lnTo>
                  <a:lnTo>
                    <a:pt x="594" y="8"/>
                  </a:lnTo>
                  <a:lnTo>
                    <a:pt x="594" y="4"/>
                  </a:lnTo>
                  <a:lnTo>
                    <a:pt x="592" y="2"/>
                  </a:lnTo>
                  <a:lnTo>
                    <a:pt x="590" y="0"/>
                  </a:lnTo>
                  <a:lnTo>
                    <a:pt x="586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586"/>
                  </a:lnTo>
                  <a:lnTo>
                    <a:pt x="0" y="588"/>
                  </a:lnTo>
                  <a:lnTo>
                    <a:pt x="2" y="592"/>
                  </a:lnTo>
                  <a:lnTo>
                    <a:pt x="6" y="594"/>
                  </a:lnTo>
                  <a:lnTo>
                    <a:pt x="8" y="594"/>
                  </a:lnTo>
                  <a:lnTo>
                    <a:pt x="248" y="594"/>
                  </a:lnTo>
                  <a:lnTo>
                    <a:pt x="252" y="594"/>
                  </a:lnTo>
                  <a:lnTo>
                    <a:pt x="254" y="596"/>
                  </a:lnTo>
                  <a:lnTo>
                    <a:pt x="256" y="598"/>
                  </a:lnTo>
                  <a:lnTo>
                    <a:pt x="256" y="602"/>
                  </a:lnTo>
                  <a:lnTo>
                    <a:pt x="256" y="640"/>
                  </a:lnTo>
                  <a:lnTo>
                    <a:pt x="254" y="648"/>
                  </a:lnTo>
                  <a:lnTo>
                    <a:pt x="250" y="654"/>
                  </a:lnTo>
                  <a:lnTo>
                    <a:pt x="244" y="660"/>
                  </a:lnTo>
                  <a:lnTo>
                    <a:pt x="232" y="676"/>
                  </a:lnTo>
                  <a:lnTo>
                    <a:pt x="224" y="686"/>
                  </a:lnTo>
                  <a:lnTo>
                    <a:pt x="218" y="698"/>
                  </a:lnTo>
                  <a:lnTo>
                    <a:pt x="214" y="710"/>
                  </a:lnTo>
                  <a:lnTo>
                    <a:pt x="212" y="722"/>
                  </a:lnTo>
                  <a:lnTo>
                    <a:pt x="214" y="738"/>
                  </a:lnTo>
                  <a:lnTo>
                    <a:pt x="220" y="754"/>
                  </a:lnTo>
                  <a:lnTo>
                    <a:pt x="228" y="768"/>
                  </a:lnTo>
                  <a:lnTo>
                    <a:pt x="238" y="782"/>
                  </a:lnTo>
                  <a:lnTo>
                    <a:pt x="250" y="792"/>
                  </a:lnTo>
                  <a:lnTo>
                    <a:pt x="264" y="800"/>
                  </a:lnTo>
                  <a:lnTo>
                    <a:pt x="280" y="804"/>
                  </a:lnTo>
                  <a:lnTo>
                    <a:pt x="298" y="806"/>
                  </a:lnTo>
                  <a:lnTo>
                    <a:pt x="314" y="804"/>
                  </a:lnTo>
                  <a:lnTo>
                    <a:pt x="330" y="800"/>
                  </a:lnTo>
                  <a:lnTo>
                    <a:pt x="344" y="792"/>
                  </a:lnTo>
                  <a:lnTo>
                    <a:pt x="358" y="782"/>
                  </a:lnTo>
                  <a:lnTo>
                    <a:pt x="368" y="768"/>
                  </a:lnTo>
                  <a:lnTo>
                    <a:pt x="376" y="754"/>
                  </a:lnTo>
                  <a:lnTo>
                    <a:pt x="380" y="738"/>
                  </a:lnTo>
                  <a:lnTo>
                    <a:pt x="382" y="722"/>
                  </a:lnTo>
                  <a:lnTo>
                    <a:pt x="380" y="710"/>
                  </a:lnTo>
                  <a:lnTo>
                    <a:pt x="376" y="698"/>
                  </a:lnTo>
                  <a:lnTo>
                    <a:pt x="370" y="686"/>
                  </a:lnTo>
                  <a:lnTo>
                    <a:pt x="364" y="676"/>
                  </a:lnTo>
                  <a:lnTo>
                    <a:pt x="350" y="660"/>
                  </a:lnTo>
                  <a:lnTo>
                    <a:pt x="344" y="654"/>
                  </a:lnTo>
                  <a:lnTo>
                    <a:pt x="340" y="648"/>
                  </a:lnTo>
                  <a:lnTo>
                    <a:pt x="338" y="640"/>
                  </a:lnTo>
                  <a:lnTo>
                    <a:pt x="338" y="602"/>
                  </a:lnTo>
                  <a:lnTo>
                    <a:pt x="340" y="598"/>
                  </a:lnTo>
                  <a:lnTo>
                    <a:pt x="340" y="596"/>
                  </a:lnTo>
                  <a:lnTo>
                    <a:pt x="344" y="594"/>
                  </a:lnTo>
                  <a:lnTo>
                    <a:pt x="346" y="594"/>
                  </a:lnTo>
                  <a:lnTo>
                    <a:pt x="586" y="594"/>
                  </a:lnTo>
                  <a:lnTo>
                    <a:pt x="590" y="594"/>
                  </a:lnTo>
                  <a:lnTo>
                    <a:pt x="592" y="592"/>
                  </a:lnTo>
                  <a:lnTo>
                    <a:pt x="594" y="588"/>
                  </a:lnTo>
                  <a:lnTo>
                    <a:pt x="594" y="586"/>
                  </a:lnTo>
                  <a:lnTo>
                    <a:pt x="594" y="344"/>
                  </a:lnTo>
                  <a:lnTo>
                    <a:pt x="594" y="342"/>
                  </a:lnTo>
                  <a:lnTo>
                    <a:pt x="592" y="340"/>
                  </a:lnTo>
                  <a:lnTo>
                    <a:pt x="590" y="338"/>
                  </a:lnTo>
                  <a:lnTo>
                    <a:pt x="586" y="336"/>
                  </a:lnTo>
                  <a:lnTo>
                    <a:pt x="538" y="336"/>
                  </a:lnTo>
                  <a:lnTo>
                    <a:pt x="530" y="338"/>
                  </a:lnTo>
                  <a:lnTo>
                    <a:pt x="524" y="342"/>
                  </a:lnTo>
                  <a:lnTo>
                    <a:pt x="518" y="348"/>
                  </a:lnTo>
                  <a:lnTo>
                    <a:pt x="500" y="362"/>
                  </a:lnTo>
                  <a:lnTo>
                    <a:pt x="490" y="368"/>
                  </a:lnTo>
                  <a:lnTo>
                    <a:pt x="478" y="374"/>
                  </a:lnTo>
                  <a:lnTo>
                    <a:pt x="466" y="378"/>
                  </a:lnTo>
                  <a:lnTo>
                    <a:pt x="452" y="380"/>
                  </a:lnTo>
                  <a:lnTo>
                    <a:pt x="434" y="378"/>
                  </a:lnTo>
                  <a:lnTo>
                    <a:pt x="418" y="374"/>
                  </a:lnTo>
                  <a:lnTo>
                    <a:pt x="404" y="366"/>
                  </a:lnTo>
                  <a:lnTo>
                    <a:pt x="390" y="356"/>
                  </a:lnTo>
                  <a:lnTo>
                    <a:pt x="380" y="342"/>
                  </a:lnTo>
                  <a:lnTo>
                    <a:pt x="370" y="328"/>
                  </a:lnTo>
                  <a:lnTo>
                    <a:pt x="366" y="312"/>
                  </a:lnTo>
                  <a:lnTo>
                    <a:pt x="364" y="296"/>
                  </a:lnTo>
                  <a:lnTo>
                    <a:pt x="366" y="278"/>
                  </a:lnTo>
                  <a:lnTo>
                    <a:pt x="370" y="262"/>
                  </a:lnTo>
                  <a:lnTo>
                    <a:pt x="380" y="248"/>
                  </a:lnTo>
                  <a:lnTo>
                    <a:pt x="390" y="236"/>
                  </a:lnTo>
                  <a:lnTo>
                    <a:pt x="404" y="226"/>
                  </a:lnTo>
                  <a:lnTo>
                    <a:pt x="418" y="218"/>
                  </a:lnTo>
                  <a:lnTo>
                    <a:pt x="434" y="212"/>
                  </a:lnTo>
                  <a:lnTo>
                    <a:pt x="452" y="212"/>
                  </a:lnTo>
                  <a:close/>
                </a:path>
              </a:pathLst>
            </a:custGeom>
            <a:gradFill rotWithShape="1">
              <a:gsLst>
                <a:gs pos="0">
                  <a:srgbClr val="A0A2A4"/>
                </a:gs>
                <a:gs pos="100000">
                  <a:srgbClr val="7F7F7F"/>
                </a:gs>
              </a:gsLst>
              <a:lin ang="5400000"/>
            </a:gradFill>
            <a:ln w="3175">
              <a:solidFill>
                <a:srgbClr val="A0A2A4"/>
              </a:solidFill>
              <a:round/>
              <a:headEnd/>
              <a:tailEnd/>
            </a:ln>
            <a:effectLst>
              <a:outerShdw blurRad="63500" dist="38100" dir="5400000" algn="t" rotWithShape="0">
                <a:srgbClr val="000000">
                  <a:alpha val="39998"/>
                </a:srgbClr>
              </a:outerShdw>
            </a:effectLst>
          </p:spPr>
          <p:txBody>
            <a:bodyPr/>
            <a:lstStyle/>
            <a:p>
              <a:pPr latinLnBrk="0">
                <a:defRPr/>
              </a:pPr>
              <a:endParaRPr kumimoji="0" lang="zh-TW" altLang="en-US"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90" name="Freeform 18"/>
          <p:cNvSpPr>
            <a:spLocks/>
          </p:cNvSpPr>
          <p:nvPr/>
        </p:nvSpPr>
        <p:spPr bwMode="auto">
          <a:xfrm>
            <a:off x="1511300" y="3679825"/>
            <a:ext cx="3914775" cy="2200275"/>
          </a:xfrm>
          <a:custGeom>
            <a:avLst/>
            <a:gdLst>
              <a:gd name="T0" fmla="*/ 2822599 w 1056"/>
              <a:gd name="T1" fmla="*/ 624940 h 594"/>
              <a:gd name="T2" fmla="*/ 2716309 w 1056"/>
              <a:gd name="T3" fmla="*/ 672106 h 594"/>
              <a:gd name="T4" fmla="*/ 2645448 w 1056"/>
              <a:gd name="T5" fmla="*/ 731062 h 594"/>
              <a:gd name="T6" fmla="*/ 2474203 w 1056"/>
              <a:gd name="T7" fmla="*/ 748749 h 594"/>
              <a:gd name="T8" fmla="*/ 2456488 w 1056"/>
              <a:gd name="T9" fmla="*/ 736958 h 594"/>
              <a:gd name="T10" fmla="*/ 2450583 w 1056"/>
              <a:gd name="T11" fmla="*/ 23583 h 594"/>
              <a:gd name="T12" fmla="*/ 2444678 w 1056"/>
              <a:gd name="T13" fmla="*/ 5896 h 594"/>
              <a:gd name="T14" fmla="*/ 1753791 w 1056"/>
              <a:gd name="T15" fmla="*/ 0 h 594"/>
              <a:gd name="T16" fmla="*/ 1736076 w 1056"/>
              <a:gd name="T17" fmla="*/ 5896 h 594"/>
              <a:gd name="T18" fmla="*/ 1730171 w 1056"/>
              <a:gd name="T19" fmla="*/ 159183 h 594"/>
              <a:gd name="T20" fmla="*/ 1741981 w 1056"/>
              <a:gd name="T21" fmla="*/ 200453 h 594"/>
              <a:gd name="T22" fmla="*/ 1801031 w 1056"/>
              <a:gd name="T23" fmla="*/ 265305 h 594"/>
              <a:gd name="T24" fmla="*/ 1854176 w 1056"/>
              <a:gd name="T25" fmla="*/ 365531 h 594"/>
              <a:gd name="T26" fmla="*/ 1848271 w 1056"/>
              <a:gd name="T27" fmla="*/ 448070 h 594"/>
              <a:gd name="T28" fmla="*/ 1783316 w 1056"/>
              <a:gd name="T29" fmla="*/ 577775 h 594"/>
              <a:gd name="T30" fmla="*/ 1659310 w 1056"/>
              <a:gd name="T31" fmla="*/ 642627 h 594"/>
              <a:gd name="T32" fmla="*/ 1558925 w 1056"/>
              <a:gd name="T33" fmla="*/ 642627 h 594"/>
              <a:gd name="T34" fmla="*/ 1429015 w 1056"/>
              <a:gd name="T35" fmla="*/ 577775 h 594"/>
              <a:gd name="T36" fmla="*/ 1364059 w 1056"/>
              <a:gd name="T37" fmla="*/ 448070 h 594"/>
              <a:gd name="T38" fmla="*/ 1364059 w 1056"/>
              <a:gd name="T39" fmla="*/ 365531 h 594"/>
              <a:gd name="T40" fmla="*/ 1411300 w 1056"/>
              <a:gd name="T41" fmla="*/ 265305 h 594"/>
              <a:gd name="T42" fmla="*/ 1470350 w 1056"/>
              <a:gd name="T43" fmla="*/ 200453 h 594"/>
              <a:gd name="T44" fmla="*/ 1482160 w 1056"/>
              <a:gd name="T45" fmla="*/ 23583 h 594"/>
              <a:gd name="T46" fmla="*/ 1476255 w 1056"/>
              <a:gd name="T47" fmla="*/ 5896 h 594"/>
              <a:gd name="T48" fmla="*/ 720412 w 1056"/>
              <a:gd name="T49" fmla="*/ 0 h 594"/>
              <a:gd name="T50" fmla="*/ 702697 w 1056"/>
              <a:gd name="T51" fmla="*/ 5896 h 594"/>
              <a:gd name="T52" fmla="*/ 696792 w 1056"/>
              <a:gd name="T53" fmla="*/ 731062 h 594"/>
              <a:gd name="T54" fmla="*/ 684982 w 1056"/>
              <a:gd name="T55" fmla="*/ 748749 h 594"/>
              <a:gd name="T56" fmla="*/ 513737 w 1056"/>
              <a:gd name="T57" fmla="*/ 754645 h 594"/>
              <a:gd name="T58" fmla="*/ 472402 w 1056"/>
              <a:gd name="T59" fmla="*/ 742854 h 594"/>
              <a:gd name="T60" fmla="*/ 401541 w 1056"/>
              <a:gd name="T61" fmla="*/ 683897 h 594"/>
              <a:gd name="T62" fmla="*/ 301156 w 1056"/>
              <a:gd name="T63" fmla="*/ 630836 h 594"/>
              <a:gd name="T64" fmla="*/ 206676 w 1056"/>
              <a:gd name="T65" fmla="*/ 630836 h 594"/>
              <a:gd name="T66" fmla="*/ 76765 w 1056"/>
              <a:gd name="T67" fmla="*/ 701584 h 594"/>
              <a:gd name="T68" fmla="*/ 5905 w 1056"/>
              <a:gd name="T69" fmla="*/ 825393 h 594"/>
              <a:gd name="T70" fmla="*/ 5905 w 1056"/>
              <a:gd name="T71" fmla="*/ 925619 h 594"/>
              <a:gd name="T72" fmla="*/ 76765 w 1056"/>
              <a:gd name="T73" fmla="*/ 1055324 h 594"/>
              <a:gd name="T74" fmla="*/ 206676 w 1056"/>
              <a:gd name="T75" fmla="*/ 1120176 h 594"/>
              <a:gd name="T76" fmla="*/ 301156 w 1056"/>
              <a:gd name="T77" fmla="*/ 1120176 h 594"/>
              <a:gd name="T78" fmla="*/ 401541 w 1056"/>
              <a:gd name="T79" fmla="*/ 1073011 h 594"/>
              <a:gd name="T80" fmla="*/ 472402 w 1056"/>
              <a:gd name="T81" fmla="*/ 1014054 h 594"/>
              <a:gd name="T82" fmla="*/ 673172 w 1056"/>
              <a:gd name="T83" fmla="*/ 996367 h 594"/>
              <a:gd name="T84" fmla="*/ 684982 w 1056"/>
              <a:gd name="T85" fmla="*/ 1008158 h 594"/>
              <a:gd name="T86" fmla="*/ 696792 w 1056"/>
              <a:gd name="T87" fmla="*/ 1727429 h 594"/>
              <a:gd name="T88" fmla="*/ 702697 w 1056"/>
              <a:gd name="T89" fmla="*/ 1745116 h 594"/>
              <a:gd name="T90" fmla="*/ 2426963 w 1056"/>
              <a:gd name="T91" fmla="*/ 1751012 h 594"/>
              <a:gd name="T92" fmla="*/ 2444678 w 1056"/>
              <a:gd name="T93" fmla="*/ 1745116 h 594"/>
              <a:gd name="T94" fmla="*/ 2450583 w 1056"/>
              <a:gd name="T95" fmla="*/ 1014054 h 594"/>
              <a:gd name="T96" fmla="*/ 2456488 w 1056"/>
              <a:gd name="T97" fmla="*/ 996367 h 594"/>
              <a:gd name="T98" fmla="*/ 2604113 w 1056"/>
              <a:gd name="T99" fmla="*/ 990471 h 594"/>
              <a:gd name="T100" fmla="*/ 2645448 w 1056"/>
              <a:gd name="T101" fmla="*/ 1002263 h 594"/>
              <a:gd name="T102" fmla="*/ 2716309 w 1056"/>
              <a:gd name="T103" fmla="*/ 1061219 h 594"/>
              <a:gd name="T104" fmla="*/ 2822599 w 1056"/>
              <a:gd name="T105" fmla="*/ 1114280 h 594"/>
              <a:gd name="T106" fmla="*/ 2911174 w 1056"/>
              <a:gd name="T107" fmla="*/ 1114280 h 594"/>
              <a:gd name="T108" fmla="*/ 3041085 w 1056"/>
              <a:gd name="T109" fmla="*/ 1043532 h 594"/>
              <a:gd name="T110" fmla="*/ 3111945 w 1056"/>
              <a:gd name="T111" fmla="*/ 919723 h 594"/>
              <a:gd name="T112" fmla="*/ 3111945 w 1056"/>
              <a:gd name="T113" fmla="*/ 819497 h 594"/>
              <a:gd name="T114" fmla="*/ 3041085 w 1056"/>
              <a:gd name="T115" fmla="*/ 689793 h 594"/>
              <a:gd name="T116" fmla="*/ 2911174 w 1056"/>
              <a:gd name="T117" fmla="*/ 624940 h 59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56"/>
              <a:gd name="T178" fmla="*/ 0 h 594"/>
              <a:gd name="T179" fmla="*/ 1056 w 1056"/>
              <a:gd name="T180" fmla="*/ 594 h 59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56" h="594">
                <a:moveTo>
                  <a:pt x="968" y="210"/>
                </a:moveTo>
                <a:lnTo>
                  <a:pt x="968" y="210"/>
                </a:lnTo>
                <a:lnTo>
                  <a:pt x="956" y="212"/>
                </a:lnTo>
                <a:lnTo>
                  <a:pt x="942" y="216"/>
                </a:lnTo>
                <a:lnTo>
                  <a:pt x="930" y="222"/>
                </a:lnTo>
                <a:lnTo>
                  <a:pt x="920" y="228"/>
                </a:lnTo>
                <a:lnTo>
                  <a:pt x="902" y="242"/>
                </a:lnTo>
                <a:lnTo>
                  <a:pt x="896" y="248"/>
                </a:lnTo>
                <a:lnTo>
                  <a:pt x="890" y="252"/>
                </a:lnTo>
                <a:lnTo>
                  <a:pt x="882" y="254"/>
                </a:lnTo>
                <a:lnTo>
                  <a:pt x="838" y="254"/>
                </a:lnTo>
                <a:lnTo>
                  <a:pt x="834" y="252"/>
                </a:lnTo>
                <a:lnTo>
                  <a:pt x="832" y="250"/>
                </a:lnTo>
                <a:lnTo>
                  <a:pt x="830" y="248"/>
                </a:lnTo>
                <a:lnTo>
                  <a:pt x="830" y="246"/>
                </a:lnTo>
                <a:lnTo>
                  <a:pt x="830" y="8"/>
                </a:lnTo>
                <a:lnTo>
                  <a:pt x="828" y="4"/>
                </a:lnTo>
                <a:lnTo>
                  <a:pt x="828" y="2"/>
                </a:lnTo>
                <a:lnTo>
                  <a:pt x="824" y="0"/>
                </a:lnTo>
                <a:lnTo>
                  <a:pt x="822" y="0"/>
                </a:lnTo>
                <a:lnTo>
                  <a:pt x="594" y="0"/>
                </a:lnTo>
                <a:lnTo>
                  <a:pt x="590" y="0"/>
                </a:lnTo>
                <a:lnTo>
                  <a:pt x="588" y="2"/>
                </a:lnTo>
                <a:lnTo>
                  <a:pt x="586" y="4"/>
                </a:lnTo>
                <a:lnTo>
                  <a:pt x="586" y="8"/>
                </a:lnTo>
                <a:lnTo>
                  <a:pt x="586" y="54"/>
                </a:lnTo>
                <a:lnTo>
                  <a:pt x="586" y="62"/>
                </a:lnTo>
                <a:lnTo>
                  <a:pt x="590" y="68"/>
                </a:lnTo>
                <a:lnTo>
                  <a:pt x="596" y="74"/>
                </a:lnTo>
                <a:lnTo>
                  <a:pt x="610" y="90"/>
                </a:lnTo>
                <a:lnTo>
                  <a:pt x="616" y="100"/>
                </a:lnTo>
                <a:lnTo>
                  <a:pt x="622" y="112"/>
                </a:lnTo>
                <a:lnTo>
                  <a:pt x="628" y="124"/>
                </a:lnTo>
                <a:lnTo>
                  <a:pt x="628" y="136"/>
                </a:lnTo>
                <a:lnTo>
                  <a:pt x="626" y="152"/>
                </a:lnTo>
                <a:lnTo>
                  <a:pt x="622" y="168"/>
                </a:lnTo>
                <a:lnTo>
                  <a:pt x="614" y="184"/>
                </a:lnTo>
                <a:lnTo>
                  <a:pt x="604" y="196"/>
                </a:lnTo>
                <a:lnTo>
                  <a:pt x="592" y="206"/>
                </a:lnTo>
                <a:lnTo>
                  <a:pt x="576" y="214"/>
                </a:lnTo>
                <a:lnTo>
                  <a:pt x="562" y="218"/>
                </a:lnTo>
                <a:lnTo>
                  <a:pt x="544" y="220"/>
                </a:lnTo>
                <a:lnTo>
                  <a:pt x="528" y="218"/>
                </a:lnTo>
                <a:lnTo>
                  <a:pt x="512" y="214"/>
                </a:lnTo>
                <a:lnTo>
                  <a:pt x="496" y="206"/>
                </a:lnTo>
                <a:lnTo>
                  <a:pt x="484" y="196"/>
                </a:lnTo>
                <a:lnTo>
                  <a:pt x="474" y="184"/>
                </a:lnTo>
                <a:lnTo>
                  <a:pt x="466" y="168"/>
                </a:lnTo>
                <a:lnTo>
                  <a:pt x="462" y="152"/>
                </a:lnTo>
                <a:lnTo>
                  <a:pt x="460" y="136"/>
                </a:lnTo>
                <a:lnTo>
                  <a:pt x="462" y="124"/>
                </a:lnTo>
                <a:lnTo>
                  <a:pt x="466" y="112"/>
                </a:lnTo>
                <a:lnTo>
                  <a:pt x="472" y="100"/>
                </a:lnTo>
                <a:lnTo>
                  <a:pt x="478" y="90"/>
                </a:lnTo>
                <a:lnTo>
                  <a:pt x="492" y="74"/>
                </a:lnTo>
                <a:lnTo>
                  <a:pt x="498" y="68"/>
                </a:lnTo>
                <a:lnTo>
                  <a:pt x="502" y="62"/>
                </a:lnTo>
                <a:lnTo>
                  <a:pt x="502" y="54"/>
                </a:lnTo>
                <a:lnTo>
                  <a:pt x="502" y="8"/>
                </a:lnTo>
                <a:lnTo>
                  <a:pt x="502" y="4"/>
                </a:lnTo>
                <a:lnTo>
                  <a:pt x="500" y="2"/>
                </a:lnTo>
                <a:lnTo>
                  <a:pt x="498" y="0"/>
                </a:lnTo>
                <a:lnTo>
                  <a:pt x="494" y="0"/>
                </a:lnTo>
                <a:lnTo>
                  <a:pt x="244" y="0"/>
                </a:lnTo>
                <a:lnTo>
                  <a:pt x="240" y="0"/>
                </a:lnTo>
                <a:lnTo>
                  <a:pt x="238" y="2"/>
                </a:lnTo>
                <a:lnTo>
                  <a:pt x="236" y="4"/>
                </a:lnTo>
                <a:lnTo>
                  <a:pt x="236" y="8"/>
                </a:lnTo>
                <a:lnTo>
                  <a:pt x="236" y="248"/>
                </a:lnTo>
                <a:lnTo>
                  <a:pt x="234" y="252"/>
                </a:lnTo>
                <a:lnTo>
                  <a:pt x="232" y="254"/>
                </a:lnTo>
                <a:lnTo>
                  <a:pt x="230" y="256"/>
                </a:lnTo>
                <a:lnTo>
                  <a:pt x="228" y="256"/>
                </a:lnTo>
                <a:lnTo>
                  <a:pt x="174" y="256"/>
                </a:lnTo>
                <a:lnTo>
                  <a:pt x="166" y="256"/>
                </a:lnTo>
                <a:lnTo>
                  <a:pt x="160" y="252"/>
                </a:lnTo>
                <a:lnTo>
                  <a:pt x="154" y="246"/>
                </a:lnTo>
                <a:lnTo>
                  <a:pt x="136" y="232"/>
                </a:lnTo>
                <a:lnTo>
                  <a:pt x="126" y="226"/>
                </a:lnTo>
                <a:lnTo>
                  <a:pt x="114" y="220"/>
                </a:lnTo>
                <a:lnTo>
                  <a:pt x="102" y="214"/>
                </a:lnTo>
                <a:lnTo>
                  <a:pt x="88" y="214"/>
                </a:lnTo>
                <a:lnTo>
                  <a:pt x="70" y="214"/>
                </a:lnTo>
                <a:lnTo>
                  <a:pt x="54" y="220"/>
                </a:lnTo>
                <a:lnTo>
                  <a:pt x="40" y="228"/>
                </a:lnTo>
                <a:lnTo>
                  <a:pt x="26" y="238"/>
                </a:lnTo>
                <a:lnTo>
                  <a:pt x="16" y="250"/>
                </a:lnTo>
                <a:lnTo>
                  <a:pt x="6" y="264"/>
                </a:lnTo>
                <a:lnTo>
                  <a:pt x="2" y="280"/>
                </a:lnTo>
                <a:lnTo>
                  <a:pt x="0" y="298"/>
                </a:lnTo>
                <a:lnTo>
                  <a:pt x="2" y="314"/>
                </a:lnTo>
                <a:lnTo>
                  <a:pt x="6" y="330"/>
                </a:lnTo>
                <a:lnTo>
                  <a:pt x="16" y="346"/>
                </a:lnTo>
                <a:lnTo>
                  <a:pt x="26" y="358"/>
                </a:lnTo>
                <a:lnTo>
                  <a:pt x="40" y="368"/>
                </a:lnTo>
                <a:lnTo>
                  <a:pt x="54" y="376"/>
                </a:lnTo>
                <a:lnTo>
                  <a:pt x="70" y="380"/>
                </a:lnTo>
                <a:lnTo>
                  <a:pt x="88" y="382"/>
                </a:lnTo>
                <a:lnTo>
                  <a:pt x="102" y="380"/>
                </a:lnTo>
                <a:lnTo>
                  <a:pt x="114" y="376"/>
                </a:lnTo>
                <a:lnTo>
                  <a:pt x="126" y="370"/>
                </a:lnTo>
                <a:lnTo>
                  <a:pt x="136" y="364"/>
                </a:lnTo>
                <a:lnTo>
                  <a:pt x="154" y="350"/>
                </a:lnTo>
                <a:lnTo>
                  <a:pt x="160" y="344"/>
                </a:lnTo>
                <a:lnTo>
                  <a:pt x="166" y="340"/>
                </a:lnTo>
                <a:lnTo>
                  <a:pt x="174" y="338"/>
                </a:lnTo>
                <a:lnTo>
                  <a:pt x="228" y="338"/>
                </a:lnTo>
                <a:lnTo>
                  <a:pt x="230" y="340"/>
                </a:lnTo>
                <a:lnTo>
                  <a:pt x="232" y="342"/>
                </a:lnTo>
                <a:lnTo>
                  <a:pt x="234" y="344"/>
                </a:lnTo>
                <a:lnTo>
                  <a:pt x="236" y="346"/>
                </a:lnTo>
                <a:lnTo>
                  <a:pt x="236" y="586"/>
                </a:lnTo>
                <a:lnTo>
                  <a:pt x="236" y="590"/>
                </a:lnTo>
                <a:lnTo>
                  <a:pt x="238" y="592"/>
                </a:lnTo>
                <a:lnTo>
                  <a:pt x="240" y="594"/>
                </a:lnTo>
                <a:lnTo>
                  <a:pt x="244" y="594"/>
                </a:lnTo>
                <a:lnTo>
                  <a:pt x="822" y="594"/>
                </a:lnTo>
                <a:lnTo>
                  <a:pt x="824" y="594"/>
                </a:lnTo>
                <a:lnTo>
                  <a:pt x="828" y="592"/>
                </a:lnTo>
                <a:lnTo>
                  <a:pt x="828" y="590"/>
                </a:lnTo>
                <a:lnTo>
                  <a:pt x="830" y="586"/>
                </a:lnTo>
                <a:lnTo>
                  <a:pt x="830" y="344"/>
                </a:lnTo>
                <a:lnTo>
                  <a:pt x="830" y="340"/>
                </a:lnTo>
                <a:lnTo>
                  <a:pt x="832" y="338"/>
                </a:lnTo>
                <a:lnTo>
                  <a:pt x="834" y="336"/>
                </a:lnTo>
                <a:lnTo>
                  <a:pt x="838" y="336"/>
                </a:lnTo>
                <a:lnTo>
                  <a:pt x="882" y="336"/>
                </a:lnTo>
                <a:lnTo>
                  <a:pt x="890" y="338"/>
                </a:lnTo>
                <a:lnTo>
                  <a:pt x="896" y="340"/>
                </a:lnTo>
                <a:lnTo>
                  <a:pt x="902" y="346"/>
                </a:lnTo>
                <a:lnTo>
                  <a:pt x="920" y="360"/>
                </a:lnTo>
                <a:lnTo>
                  <a:pt x="930" y="366"/>
                </a:lnTo>
                <a:lnTo>
                  <a:pt x="942" y="372"/>
                </a:lnTo>
                <a:lnTo>
                  <a:pt x="956" y="378"/>
                </a:lnTo>
                <a:lnTo>
                  <a:pt x="968" y="378"/>
                </a:lnTo>
                <a:lnTo>
                  <a:pt x="986" y="378"/>
                </a:lnTo>
                <a:lnTo>
                  <a:pt x="1002" y="372"/>
                </a:lnTo>
                <a:lnTo>
                  <a:pt x="1018" y="364"/>
                </a:lnTo>
                <a:lnTo>
                  <a:pt x="1030" y="354"/>
                </a:lnTo>
                <a:lnTo>
                  <a:pt x="1042" y="342"/>
                </a:lnTo>
                <a:lnTo>
                  <a:pt x="1050" y="328"/>
                </a:lnTo>
                <a:lnTo>
                  <a:pt x="1054" y="312"/>
                </a:lnTo>
                <a:lnTo>
                  <a:pt x="1056" y="294"/>
                </a:lnTo>
                <a:lnTo>
                  <a:pt x="1054" y="278"/>
                </a:lnTo>
                <a:lnTo>
                  <a:pt x="1050" y="262"/>
                </a:lnTo>
                <a:lnTo>
                  <a:pt x="1042" y="246"/>
                </a:lnTo>
                <a:lnTo>
                  <a:pt x="1030" y="234"/>
                </a:lnTo>
                <a:lnTo>
                  <a:pt x="1018" y="224"/>
                </a:lnTo>
                <a:lnTo>
                  <a:pt x="1002" y="216"/>
                </a:lnTo>
                <a:lnTo>
                  <a:pt x="986" y="212"/>
                </a:lnTo>
                <a:lnTo>
                  <a:pt x="968" y="210"/>
                </a:lnTo>
                <a:close/>
              </a:path>
            </a:pathLst>
          </a:custGeom>
          <a:gradFill rotWithShape="1">
            <a:gsLst>
              <a:gs pos="0">
                <a:srgbClr val="A0A2A4"/>
              </a:gs>
              <a:gs pos="100000">
                <a:srgbClr val="7F7F7F"/>
              </a:gs>
            </a:gsLst>
            <a:lin ang="5400000"/>
          </a:gradFill>
          <a:ln w="3175">
            <a:solidFill>
              <a:srgbClr val="A0A2A4"/>
            </a:solidFill>
            <a:round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atinLnBrk="0">
              <a:defRPr/>
            </a:pPr>
            <a:endParaRPr kumimoji="0" lang="zh-TW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1" name="Freeform 23"/>
          <p:cNvSpPr>
            <a:spLocks/>
          </p:cNvSpPr>
          <p:nvPr/>
        </p:nvSpPr>
        <p:spPr bwMode="auto">
          <a:xfrm rot="-5400000">
            <a:off x="4198938" y="3273425"/>
            <a:ext cx="3009900" cy="2200275"/>
          </a:xfrm>
          <a:custGeom>
            <a:avLst/>
            <a:gdLst>
              <a:gd name="T0" fmla="*/ 2101913 w 812"/>
              <a:gd name="T1" fmla="*/ 620167 h 594"/>
              <a:gd name="T2" fmla="*/ 1995636 w 812"/>
              <a:gd name="T3" fmla="*/ 667418 h 594"/>
              <a:gd name="T4" fmla="*/ 1924785 w 812"/>
              <a:gd name="T5" fmla="*/ 726482 h 594"/>
              <a:gd name="T6" fmla="*/ 1777179 w 812"/>
              <a:gd name="T7" fmla="*/ 738295 h 594"/>
              <a:gd name="T8" fmla="*/ 1759466 w 812"/>
              <a:gd name="T9" fmla="*/ 732388 h 594"/>
              <a:gd name="T10" fmla="*/ 1753562 w 812"/>
              <a:gd name="T11" fmla="*/ 23625 h 594"/>
              <a:gd name="T12" fmla="*/ 1747658 w 812"/>
              <a:gd name="T13" fmla="*/ 5906 h 594"/>
              <a:gd name="T14" fmla="*/ 1021435 w 812"/>
              <a:gd name="T15" fmla="*/ 0 h 594"/>
              <a:gd name="T16" fmla="*/ 1003722 w 812"/>
              <a:gd name="T17" fmla="*/ 5906 h 594"/>
              <a:gd name="T18" fmla="*/ 997818 w 812"/>
              <a:gd name="T19" fmla="*/ 135846 h 594"/>
              <a:gd name="T20" fmla="*/ 1015531 w 812"/>
              <a:gd name="T21" fmla="*/ 171284 h 594"/>
              <a:gd name="T22" fmla="*/ 1074573 w 812"/>
              <a:gd name="T23" fmla="*/ 236254 h 594"/>
              <a:gd name="T24" fmla="*/ 1121807 w 812"/>
              <a:gd name="T25" fmla="*/ 336662 h 594"/>
              <a:gd name="T26" fmla="*/ 1121807 w 812"/>
              <a:gd name="T27" fmla="*/ 425258 h 594"/>
              <a:gd name="T28" fmla="*/ 1056861 w 812"/>
              <a:gd name="T29" fmla="*/ 549291 h 594"/>
              <a:gd name="T30" fmla="*/ 926967 w 812"/>
              <a:gd name="T31" fmla="*/ 620167 h 594"/>
              <a:gd name="T32" fmla="*/ 826595 w 812"/>
              <a:gd name="T33" fmla="*/ 620167 h 594"/>
              <a:gd name="T34" fmla="*/ 702606 w 812"/>
              <a:gd name="T35" fmla="*/ 549291 h 594"/>
              <a:gd name="T36" fmla="*/ 631755 w 812"/>
              <a:gd name="T37" fmla="*/ 425258 h 594"/>
              <a:gd name="T38" fmla="*/ 631755 w 812"/>
              <a:gd name="T39" fmla="*/ 336662 h 594"/>
              <a:gd name="T40" fmla="*/ 684893 w 812"/>
              <a:gd name="T41" fmla="*/ 236254 h 594"/>
              <a:gd name="T42" fmla="*/ 738031 w 812"/>
              <a:gd name="T43" fmla="*/ 171284 h 594"/>
              <a:gd name="T44" fmla="*/ 755744 w 812"/>
              <a:gd name="T45" fmla="*/ 23625 h 594"/>
              <a:gd name="T46" fmla="*/ 749840 w 812"/>
              <a:gd name="T47" fmla="*/ 5906 h 594"/>
              <a:gd name="T48" fmla="*/ 23617 w 812"/>
              <a:gd name="T49" fmla="*/ 0 h 594"/>
              <a:gd name="T50" fmla="*/ 5904 w 812"/>
              <a:gd name="T51" fmla="*/ 5906 h 594"/>
              <a:gd name="T52" fmla="*/ 0 w 812"/>
              <a:gd name="T53" fmla="*/ 1730563 h 594"/>
              <a:gd name="T54" fmla="*/ 0 w 812"/>
              <a:gd name="T55" fmla="*/ 1754188 h 594"/>
              <a:gd name="T56" fmla="*/ 5904 w 812"/>
              <a:gd name="T57" fmla="*/ 1724656 h 594"/>
              <a:gd name="T58" fmla="*/ 23617 w 812"/>
              <a:gd name="T59" fmla="*/ 1706937 h 594"/>
              <a:gd name="T60" fmla="*/ 743935 w 812"/>
              <a:gd name="T61" fmla="*/ 1706937 h 594"/>
              <a:gd name="T62" fmla="*/ 755744 w 812"/>
              <a:gd name="T63" fmla="*/ 1683312 h 594"/>
              <a:gd name="T64" fmla="*/ 755744 w 812"/>
              <a:gd name="T65" fmla="*/ 1553372 h 594"/>
              <a:gd name="T66" fmla="*/ 726223 w 812"/>
              <a:gd name="T67" fmla="*/ 1512027 h 594"/>
              <a:gd name="T68" fmla="*/ 649467 w 812"/>
              <a:gd name="T69" fmla="*/ 1399807 h 594"/>
              <a:gd name="T70" fmla="*/ 631755 w 812"/>
              <a:gd name="T71" fmla="*/ 1328930 h 594"/>
              <a:gd name="T72" fmla="*/ 673084 w 812"/>
              <a:gd name="T73" fmla="*/ 1193084 h 594"/>
              <a:gd name="T74" fmla="*/ 779361 w 812"/>
              <a:gd name="T75" fmla="*/ 1098582 h 594"/>
              <a:gd name="T76" fmla="*/ 879733 w 812"/>
              <a:gd name="T77" fmla="*/ 1080863 h 594"/>
              <a:gd name="T78" fmla="*/ 1021435 w 812"/>
              <a:gd name="T79" fmla="*/ 1122208 h 594"/>
              <a:gd name="T80" fmla="*/ 1109999 w 812"/>
              <a:gd name="T81" fmla="*/ 1234429 h 594"/>
              <a:gd name="T82" fmla="*/ 1127712 w 812"/>
              <a:gd name="T83" fmla="*/ 1328930 h 594"/>
              <a:gd name="T84" fmla="*/ 1092286 w 812"/>
              <a:gd name="T85" fmla="*/ 1435245 h 594"/>
              <a:gd name="T86" fmla="*/ 1015531 w 812"/>
              <a:gd name="T87" fmla="*/ 1529746 h 594"/>
              <a:gd name="T88" fmla="*/ 997818 w 812"/>
              <a:gd name="T89" fmla="*/ 1571091 h 594"/>
              <a:gd name="T90" fmla="*/ 1003722 w 812"/>
              <a:gd name="T91" fmla="*/ 1695124 h 594"/>
              <a:gd name="T92" fmla="*/ 1021435 w 812"/>
              <a:gd name="T93" fmla="*/ 1706937 h 594"/>
              <a:gd name="T94" fmla="*/ 1741753 w 812"/>
              <a:gd name="T95" fmla="*/ 1706937 h 594"/>
              <a:gd name="T96" fmla="*/ 1753562 w 812"/>
              <a:gd name="T97" fmla="*/ 1683312 h 594"/>
              <a:gd name="T98" fmla="*/ 1759466 w 812"/>
              <a:gd name="T99" fmla="*/ 998174 h 594"/>
              <a:gd name="T100" fmla="*/ 1777179 w 812"/>
              <a:gd name="T101" fmla="*/ 986362 h 594"/>
              <a:gd name="T102" fmla="*/ 1907072 w 812"/>
              <a:gd name="T103" fmla="*/ 986362 h 594"/>
              <a:gd name="T104" fmla="*/ 1948402 w 812"/>
              <a:gd name="T105" fmla="*/ 1015893 h 594"/>
              <a:gd name="T106" fmla="*/ 2060583 w 812"/>
              <a:gd name="T107" fmla="*/ 1092676 h 594"/>
              <a:gd name="T108" fmla="*/ 2137338 w 812"/>
              <a:gd name="T109" fmla="*/ 1110395 h 594"/>
              <a:gd name="T110" fmla="*/ 2284944 w 812"/>
              <a:gd name="T111" fmla="*/ 1069051 h 594"/>
              <a:gd name="T112" fmla="*/ 2379412 w 812"/>
              <a:gd name="T113" fmla="*/ 956830 h 594"/>
              <a:gd name="T114" fmla="*/ 2397125 w 812"/>
              <a:gd name="T115" fmla="*/ 862328 h 594"/>
              <a:gd name="T116" fmla="*/ 2355795 w 812"/>
              <a:gd name="T117" fmla="*/ 720576 h 594"/>
              <a:gd name="T118" fmla="*/ 2237710 w 812"/>
              <a:gd name="T119" fmla="*/ 631980 h 594"/>
              <a:gd name="T120" fmla="*/ 2137338 w 812"/>
              <a:gd name="T121" fmla="*/ 614261 h 5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12"/>
              <a:gd name="T184" fmla="*/ 0 h 594"/>
              <a:gd name="T185" fmla="*/ 812 w 812"/>
              <a:gd name="T186" fmla="*/ 594 h 59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12" h="594">
                <a:moveTo>
                  <a:pt x="724" y="208"/>
                </a:moveTo>
                <a:lnTo>
                  <a:pt x="724" y="208"/>
                </a:lnTo>
                <a:lnTo>
                  <a:pt x="712" y="210"/>
                </a:lnTo>
                <a:lnTo>
                  <a:pt x="698" y="214"/>
                </a:lnTo>
                <a:lnTo>
                  <a:pt x="686" y="220"/>
                </a:lnTo>
                <a:lnTo>
                  <a:pt x="676" y="226"/>
                </a:lnTo>
                <a:lnTo>
                  <a:pt x="660" y="240"/>
                </a:lnTo>
                <a:lnTo>
                  <a:pt x="652" y="246"/>
                </a:lnTo>
                <a:lnTo>
                  <a:pt x="646" y="250"/>
                </a:lnTo>
                <a:lnTo>
                  <a:pt x="638" y="250"/>
                </a:lnTo>
                <a:lnTo>
                  <a:pt x="602" y="250"/>
                </a:lnTo>
                <a:lnTo>
                  <a:pt x="600" y="250"/>
                </a:lnTo>
                <a:lnTo>
                  <a:pt x="596" y="248"/>
                </a:lnTo>
                <a:lnTo>
                  <a:pt x="596" y="246"/>
                </a:lnTo>
                <a:lnTo>
                  <a:pt x="594" y="242"/>
                </a:lnTo>
                <a:lnTo>
                  <a:pt x="594" y="8"/>
                </a:lnTo>
                <a:lnTo>
                  <a:pt x="594" y="4"/>
                </a:lnTo>
                <a:lnTo>
                  <a:pt x="592" y="2"/>
                </a:lnTo>
                <a:lnTo>
                  <a:pt x="590" y="0"/>
                </a:lnTo>
                <a:lnTo>
                  <a:pt x="586" y="0"/>
                </a:lnTo>
                <a:lnTo>
                  <a:pt x="346" y="0"/>
                </a:lnTo>
                <a:lnTo>
                  <a:pt x="344" y="0"/>
                </a:lnTo>
                <a:lnTo>
                  <a:pt x="340" y="2"/>
                </a:lnTo>
                <a:lnTo>
                  <a:pt x="340" y="4"/>
                </a:lnTo>
                <a:lnTo>
                  <a:pt x="338" y="8"/>
                </a:lnTo>
                <a:lnTo>
                  <a:pt x="338" y="46"/>
                </a:lnTo>
                <a:lnTo>
                  <a:pt x="340" y="52"/>
                </a:lnTo>
                <a:lnTo>
                  <a:pt x="344" y="58"/>
                </a:lnTo>
                <a:lnTo>
                  <a:pt x="350" y="64"/>
                </a:lnTo>
                <a:lnTo>
                  <a:pt x="364" y="80"/>
                </a:lnTo>
                <a:lnTo>
                  <a:pt x="370" y="92"/>
                </a:lnTo>
                <a:lnTo>
                  <a:pt x="376" y="102"/>
                </a:lnTo>
                <a:lnTo>
                  <a:pt x="380" y="114"/>
                </a:lnTo>
                <a:lnTo>
                  <a:pt x="382" y="126"/>
                </a:lnTo>
                <a:lnTo>
                  <a:pt x="380" y="144"/>
                </a:lnTo>
                <a:lnTo>
                  <a:pt x="376" y="160"/>
                </a:lnTo>
                <a:lnTo>
                  <a:pt x="368" y="174"/>
                </a:lnTo>
                <a:lnTo>
                  <a:pt x="358" y="186"/>
                </a:lnTo>
                <a:lnTo>
                  <a:pt x="344" y="196"/>
                </a:lnTo>
                <a:lnTo>
                  <a:pt x="330" y="204"/>
                </a:lnTo>
                <a:lnTo>
                  <a:pt x="314" y="210"/>
                </a:lnTo>
                <a:lnTo>
                  <a:pt x="298" y="212"/>
                </a:lnTo>
                <a:lnTo>
                  <a:pt x="280" y="210"/>
                </a:lnTo>
                <a:lnTo>
                  <a:pt x="264" y="204"/>
                </a:lnTo>
                <a:lnTo>
                  <a:pt x="250" y="196"/>
                </a:lnTo>
                <a:lnTo>
                  <a:pt x="238" y="186"/>
                </a:lnTo>
                <a:lnTo>
                  <a:pt x="228" y="174"/>
                </a:lnTo>
                <a:lnTo>
                  <a:pt x="220" y="160"/>
                </a:lnTo>
                <a:lnTo>
                  <a:pt x="214" y="144"/>
                </a:lnTo>
                <a:lnTo>
                  <a:pt x="212" y="126"/>
                </a:lnTo>
                <a:lnTo>
                  <a:pt x="214" y="114"/>
                </a:lnTo>
                <a:lnTo>
                  <a:pt x="218" y="102"/>
                </a:lnTo>
                <a:lnTo>
                  <a:pt x="224" y="92"/>
                </a:lnTo>
                <a:lnTo>
                  <a:pt x="232" y="80"/>
                </a:lnTo>
                <a:lnTo>
                  <a:pt x="244" y="64"/>
                </a:lnTo>
                <a:lnTo>
                  <a:pt x="250" y="58"/>
                </a:lnTo>
                <a:lnTo>
                  <a:pt x="254" y="52"/>
                </a:lnTo>
                <a:lnTo>
                  <a:pt x="256" y="46"/>
                </a:lnTo>
                <a:lnTo>
                  <a:pt x="256" y="8"/>
                </a:lnTo>
                <a:lnTo>
                  <a:pt x="256" y="4"/>
                </a:lnTo>
                <a:lnTo>
                  <a:pt x="254" y="2"/>
                </a:lnTo>
                <a:lnTo>
                  <a:pt x="252" y="0"/>
                </a:lnTo>
                <a:lnTo>
                  <a:pt x="248" y="0"/>
                </a:lnTo>
                <a:lnTo>
                  <a:pt x="8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8"/>
                </a:lnTo>
                <a:lnTo>
                  <a:pt x="0" y="586"/>
                </a:lnTo>
                <a:lnTo>
                  <a:pt x="0" y="594"/>
                </a:lnTo>
                <a:lnTo>
                  <a:pt x="0" y="586"/>
                </a:lnTo>
                <a:lnTo>
                  <a:pt x="2" y="584"/>
                </a:lnTo>
                <a:lnTo>
                  <a:pt x="4" y="580"/>
                </a:lnTo>
                <a:lnTo>
                  <a:pt x="6" y="580"/>
                </a:lnTo>
                <a:lnTo>
                  <a:pt x="8" y="578"/>
                </a:lnTo>
                <a:lnTo>
                  <a:pt x="248" y="578"/>
                </a:lnTo>
                <a:lnTo>
                  <a:pt x="252" y="578"/>
                </a:lnTo>
                <a:lnTo>
                  <a:pt x="254" y="576"/>
                </a:lnTo>
                <a:lnTo>
                  <a:pt x="256" y="574"/>
                </a:lnTo>
                <a:lnTo>
                  <a:pt x="256" y="570"/>
                </a:lnTo>
                <a:lnTo>
                  <a:pt x="256" y="532"/>
                </a:lnTo>
                <a:lnTo>
                  <a:pt x="256" y="526"/>
                </a:lnTo>
                <a:lnTo>
                  <a:pt x="250" y="518"/>
                </a:lnTo>
                <a:lnTo>
                  <a:pt x="246" y="512"/>
                </a:lnTo>
                <a:lnTo>
                  <a:pt x="232" y="496"/>
                </a:lnTo>
                <a:lnTo>
                  <a:pt x="226" y="486"/>
                </a:lnTo>
                <a:lnTo>
                  <a:pt x="220" y="474"/>
                </a:lnTo>
                <a:lnTo>
                  <a:pt x="214" y="462"/>
                </a:lnTo>
                <a:lnTo>
                  <a:pt x="214" y="450"/>
                </a:lnTo>
                <a:lnTo>
                  <a:pt x="214" y="434"/>
                </a:lnTo>
                <a:lnTo>
                  <a:pt x="220" y="418"/>
                </a:lnTo>
                <a:lnTo>
                  <a:pt x="228" y="404"/>
                </a:lnTo>
                <a:lnTo>
                  <a:pt x="238" y="392"/>
                </a:lnTo>
                <a:lnTo>
                  <a:pt x="250" y="380"/>
                </a:lnTo>
                <a:lnTo>
                  <a:pt x="264" y="372"/>
                </a:lnTo>
                <a:lnTo>
                  <a:pt x="280" y="368"/>
                </a:lnTo>
                <a:lnTo>
                  <a:pt x="298" y="366"/>
                </a:lnTo>
                <a:lnTo>
                  <a:pt x="314" y="368"/>
                </a:lnTo>
                <a:lnTo>
                  <a:pt x="330" y="372"/>
                </a:lnTo>
                <a:lnTo>
                  <a:pt x="346" y="380"/>
                </a:lnTo>
                <a:lnTo>
                  <a:pt x="358" y="392"/>
                </a:lnTo>
                <a:lnTo>
                  <a:pt x="368" y="404"/>
                </a:lnTo>
                <a:lnTo>
                  <a:pt x="376" y="418"/>
                </a:lnTo>
                <a:lnTo>
                  <a:pt x="380" y="434"/>
                </a:lnTo>
                <a:lnTo>
                  <a:pt x="382" y="450"/>
                </a:lnTo>
                <a:lnTo>
                  <a:pt x="380" y="462"/>
                </a:lnTo>
                <a:lnTo>
                  <a:pt x="376" y="474"/>
                </a:lnTo>
                <a:lnTo>
                  <a:pt x="370" y="486"/>
                </a:lnTo>
                <a:lnTo>
                  <a:pt x="364" y="496"/>
                </a:lnTo>
                <a:lnTo>
                  <a:pt x="350" y="512"/>
                </a:lnTo>
                <a:lnTo>
                  <a:pt x="344" y="518"/>
                </a:lnTo>
                <a:lnTo>
                  <a:pt x="340" y="526"/>
                </a:lnTo>
                <a:lnTo>
                  <a:pt x="338" y="532"/>
                </a:lnTo>
                <a:lnTo>
                  <a:pt x="338" y="570"/>
                </a:lnTo>
                <a:lnTo>
                  <a:pt x="340" y="574"/>
                </a:lnTo>
                <a:lnTo>
                  <a:pt x="342" y="576"/>
                </a:lnTo>
                <a:lnTo>
                  <a:pt x="344" y="578"/>
                </a:lnTo>
                <a:lnTo>
                  <a:pt x="346" y="578"/>
                </a:lnTo>
                <a:lnTo>
                  <a:pt x="586" y="578"/>
                </a:lnTo>
                <a:lnTo>
                  <a:pt x="590" y="578"/>
                </a:lnTo>
                <a:lnTo>
                  <a:pt x="592" y="576"/>
                </a:lnTo>
                <a:lnTo>
                  <a:pt x="594" y="574"/>
                </a:lnTo>
                <a:lnTo>
                  <a:pt x="594" y="570"/>
                </a:lnTo>
                <a:lnTo>
                  <a:pt x="594" y="342"/>
                </a:lnTo>
                <a:lnTo>
                  <a:pt x="596" y="338"/>
                </a:lnTo>
                <a:lnTo>
                  <a:pt x="596" y="336"/>
                </a:lnTo>
                <a:lnTo>
                  <a:pt x="600" y="334"/>
                </a:lnTo>
                <a:lnTo>
                  <a:pt x="602" y="334"/>
                </a:lnTo>
                <a:lnTo>
                  <a:pt x="638" y="334"/>
                </a:lnTo>
                <a:lnTo>
                  <a:pt x="646" y="334"/>
                </a:lnTo>
                <a:lnTo>
                  <a:pt x="652" y="338"/>
                </a:lnTo>
                <a:lnTo>
                  <a:pt x="660" y="344"/>
                </a:lnTo>
                <a:lnTo>
                  <a:pt x="676" y="358"/>
                </a:lnTo>
                <a:lnTo>
                  <a:pt x="686" y="364"/>
                </a:lnTo>
                <a:lnTo>
                  <a:pt x="698" y="370"/>
                </a:lnTo>
                <a:lnTo>
                  <a:pt x="712" y="374"/>
                </a:lnTo>
                <a:lnTo>
                  <a:pt x="724" y="376"/>
                </a:lnTo>
                <a:lnTo>
                  <a:pt x="742" y="374"/>
                </a:lnTo>
                <a:lnTo>
                  <a:pt x="758" y="370"/>
                </a:lnTo>
                <a:lnTo>
                  <a:pt x="774" y="362"/>
                </a:lnTo>
                <a:lnTo>
                  <a:pt x="786" y="352"/>
                </a:lnTo>
                <a:lnTo>
                  <a:pt x="798" y="340"/>
                </a:lnTo>
                <a:lnTo>
                  <a:pt x="806" y="324"/>
                </a:lnTo>
                <a:lnTo>
                  <a:pt x="812" y="310"/>
                </a:lnTo>
                <a:lnTo>
                  <a:pt x="812" y="292"/>
                </a:lnTo>
                <a:lnTo>
                  <a:pt x="812" y="274"/>
                </a:lnTo>
                <a:lnTo>
                  <a:pt x="806" y="260"/>
                </a:lnTo>
                <a:lnTo>
                  <a:pt x="798" y="244"/>
                </a:lnTo>
                <a:lnTo>
                  <a:pt x="786" y="232"/>
                </a:lnTo>
                <a:lnTo>
                  <a:pt x="774" y="222"/>
                </a:lnTo>
                <a:lnTo>
                  <a:pt x="758" y="214"/>
                </a:lnTo>
                <a:lnTo>
                  <a:pt x="742" y="210"/>
                </a:lnTo>
                <a:lnTo>
                  <a:pt x="724" y="208"/>
                </a:lnTo>
                <a:close/>
              </a:path>
            </a:pathLst>
          </a:custGeom>
          <a:gradFill rotWithShape="1">
            <a:gsLst>
              <a:gs pos="0">
                <a:srgbClr val="C1C2C4"/>
              </a:gs>
              <a:gs pos="100000">
                <a:srgbClr val="A0A2A4"/>
              </a:gs>
            </a:gsLst>
            <a:lin ang="5400000" scaled="1"/>
          </a:gradFill>
          <a:ln w="3175">
            <a:solidFill>
              <a:srgbClr val="ADADAD"/>
            </a:solidFill>
            <a:round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latinLnBrk="0">
              <a:defRPr/>
            </a:pPr>
            <a:endParaRPr kumimoji="0" lang="zh-TW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" name="Freeform 24"/>
          <p:cNvSpPr>
            <a:spLocks/>
          </p:cNvSpPr>
          <p:nvPr/>
        </p:nvSpPr>
        <p:spPr bwMode="auto">
          <a:xfrm>
            <a:off x="179388" y="2887663"/>
            <a:ext cx="2200275" cy="2990850"/>
          </a:xfrm>
          <a:custGeom>
            <a:avLst/>
            <a:gdLst>
              <a:gd name="T0" fmla="*/ 1334836 w 594"/>
              <a:gd name="T1" fmla="*/ 1257738 h 806"/>
              <a:gd name="T2" fmla="*/ 1411618 w 594"/>
              <a:gd name="T3" fmla="*/ 1275452 h 806"/>
              <a:gd name="T4" fmla="*/ 1476588 w 594"/>
              <a:gd name="T5" fmla="*/ 1310881 h 806"/>
              <a:gd name="T6" fmla="*/ 1547465 w 594"/>
              <a:gd name="T7" fmla="*/ 1369930 h 806"/>
              <a:gd name="T8" fmla="*/ 1565184 w 594"/>
              <a:gd name="T9" fmla="*/ 1381740 h 806"/>
              <a:gd name="T10" fmla="*/ 1730562 w 594"/>
              <a:gd name="T11" fmla="*/ 1381740 h 806"/>
              <a:gd name="T12" fmla="*/ 1742374 w 594"/>
              <a:gd name="T13" fmla="*/ 1381740 h 806"/>
              <a:gd name="T14" fmla="*/ 1754187 w 594"/>
              <a:gd name="T15" fmla="*/ 1369930 h 806"/>
              <a:gd name="T16" fmla="*/ 1754187 w 594"/>
              <a:gd name="T17" fmla="*/ 649536 h 806"/>
              <a:gd name="T18" fmla="*/ 1754187 w 594"/>
              <a:gd name="T19" fmla="*/ 637726 h 806"/>
              <a:gd name="T20" fmla="*/ 1742374 w 594"/>
              <a:gd name="T21" fmla="*/ 625916 h 806"/>
              <a:gd name="T22" fmla="*/ 1021799 w 594"/>
              <a:gd name="T23" fmla="*/ 625916 h 806"/>
              <a:gd name="T24" fmla="*/ 998174 w 594"/>
              <a:gd name="T25" fmla="*/ 625916 h 806"/>
              <a:gd name="T26" fmla="*/ 998174 w 594"/>
              <a:gd name="T27" fmla="*/ 596392 h 806"/>
              <a:gd name="T28" fmla="*/ 998174 w 594"/>
              <a:gd name="T29" fmla="*/ 490104 h 806"/>
              <a:gd name="T30" fmla="*/ 1015893 w 594"/>
              <a:gd name="T31" fmla="*/ 448770 h 806"/>
              <a:gd name="T32" fmla="*/ 1033612 w 594"/>
              <a:gd name="T33" fmla="*/ 431056 h 806"/>
              <a:gd name="T34" fmla="*/ 1092675 w 594"/>
              <a:gd name="T35" fmla="*/ 354292 h 806"/>
              <a:gd name="T36" fmla="*/ 1122207 w 594"/>
              <a:gd name="T37" fmla="*/ 283434 h 806"/>
              <a:gd name="T38" fmla="*/ 1128114 w 594"/>
              <a:gd name="T39" fmla="*/ 248005 h 806"/>
              <a:gd name="T40" fmla="*/ 1110394 w 594"/>
              <a:gd name="T41" fmla="*/ 147622 h 806"/>
              <a:gd name="T42" fmla="*/ 1057237 w 594"/>
              <a:gd name="T43" fmla="*/ 70858 h 806"/>
              <a:gd name="T44" fmla="*/ 974548 w 594"/>
              <a:gd name="T45" fmla="*/ 17715 h 806"/>
              <a:gd name="T46" fmla="*/ 880047 w 594"/>
              <a:gd name="T47" fmla="*/ 0 h 806"/>
              <a:gd name="T48" fmla="*/ 826889 w 594"/>
              <a:gd name="T49" fmla="*/ 0 h 806"/>
              <a:gd name="T50" fmla="*/ 738294 w 594"/>
              <a:gd name="T51" fmla="*/ 41334 h 806"/>
              <a:gd name="T52" fmla="*/ 673324 w 594"/>
              <a:gd name="T53" fmla="*/ 106288 h 806"/>
              <a:gd name="T54" fmla="*/ 631980 w 594"/>
              <a:gd name="T55" fmla="*/ 194861 h 806"/>
              <a:gd name="T56" fmla="*/ 626073 w 594"/>
              <a:gd name="T57" fmla="*/ 248005 h 806"/>
              <a:gd name="T58" fmla="*/ 643793 w 594"/>
              <a:gd name="T59" fmla="*/ 318863 h 806"/>
              <a:gd name="T60" fmla="*/ 685137 w 594"/>
              <a:gd name="T61" fmla="*/ 383817 h 806"/>
              <a:gd name="T62" fmla="*/ 738294 w 594"/>
              <a:gd name="T63" fmla="*/ 448770 h 806"/>
              <a:gd name="T64" fmla="*/ 750107 w 594"/>
              <a:gd name="T65" fmla="*/ 466485 h 806"/>
              <a:gd name="T66" fmla="*/ 756013 w 594"/>
              <a:gd name="T67" fmla="*/ 596392 h 806"/>
              <a:gd name="T68" fmla="*/ 756013 w 594"/>
              <a:gd name="T69" fmla="*/ 625916 h 806"/>
              <a:gd name="T70" fmla="*/ 732388 w 594"/>
              <a:gd name="T71" fmla="*/ 625916 h 806"/>
              <a:gd name="T72" fmla="*/ 23625 w 594"/>
              <a:gd name="T73" fmla="*/ 625916 h 806"/>
              <a:gd name="T74" fmla="*/ 5906 w 594"/>
              <a:gd name="T75" fmla="*/ 631821 h 806"/>
              <a:gd name="T76" fmla="*/ 0 w 594"/>
              <a:gd name="T77" fmla="*/ 649536 h 806"/>
              <a:gd name="T78" fmla="*/ 0 w 594"/>
              <a:gd name="T79" fmla="*/ 2356044 h 806"/>
              <a:gd name="T80" fmla="*/ 5906 w 594"/>
              <a:gd name="T81" fmla="*/ 2373758 h 806"/>
              <a:gd name="T82" fmla="*/ 23625 w 594"/>
              <a:gd name="T83" fmla="*/ 2379663 h 806"/>
              <a:gd name="T84" fmla="*/ 1730562 w 594"/>
              <a:gd name="T85" fmla="*/ 2379663 h 806"/>
              <a:gd name="T86" fmla="*/ 1748281 w 594"/>
              <a:gd name="T87" fmla="*/ 2373758 h 806"/>
              <a:gd name="T88" fmla="*/ 1754187 w 594"/>
              <a:gd name="T89" fmla="*/ 2356044 h 806"/>
              <a:gd name="T90" fmla="*/ 1754187 w 594"/>
              <a:gd name="T91" fmla="*/ 1647459 h 806"/>
              <a:gd name="T92" fmla="*/ 1748281 w 594"/>
              <a:gd name="T93" fmla="*/ 1635649 h 806"/>
              <a:gd name="T94" fmla="*/ 1730562 w 594"/>
              <a:gd name="T95" fmla="*/ 1623840 h 806"/>
              <a:gd name="T96" fmla="*/ 1588809 w 594"/>
              <a:gd name="T97" fmla="*/ 1623840 h 806"/>
              <a:gd name="T98" fmla="*/ 1547465 w 594"/>
              <a:gd name="T99" fmla="*/ 1641554 h 806"/>
              <a:gd name="T100" fmla="*/ 1529746 w 594"/>
              <a:gd name="T101" fmla="*/ 1659269 h 806"/>
              <a:gd name="T102" fmla="*/ 1447057 w 594"/>
              <a:gd name="T103" fmla="*/ 1718317 h 806"/>
              <a:gd name="T104" fmla="*/ 1376180 w 594"/>
              <a:gd name="T105" fmla="*/ 1747842 h 806"/>
              <a:gd name="T106" fmla="*/ 1334836 w 594"/>
              <a:gd name="T107" fmla="*/ 1753747 h 806"/>
              <a:gd name="T108" fmla="*/ 1234428 w 594"/>
              <a:gd name="T109" fmla="*/ 1736032 h 806"/>
              <a:gd name="T110" fmla="*/ 1151739 w 594"/>
              <a:gd name="T111" fmla="*/ 1682888 h 806"/>
              <a:gd name="T112" fmla="*/ 1092675 w 594"/>
              <a:gd name="T113" fmla="*/ 1600220 h 806"/>
              <a:gd name="T114" fmla="*/ 1074956 w 594"/>
              <a:gd name="T115" fmla="*/ 1505742 h 806"/>
              <a:gd name="T116" fmla="*/ 1080863 w 594"/>
              <a:gd name="T117" fmla="*/ 1452598 h 806"/>
              <a:gd name="T118" fmla="*/ 1122207 w 594"/>
              <a:gd name="T119" fmla="*/ 1364025 h 806"/>
              <a:gd name="T120" fmla="*/ 1193083 w 594"/>
              <a:gd name="T121" fmla="*/ 1299072 h 806"/>
              <a:gd name="T122" fmla="*/ 1281679 w 594"/>
              <a:gd name="T123" fmla="*/ 1257738 h 806"/>
              <a:gd name="T124" fmla="*/ 1334836 w 594"/>
              <a:gd name="T125" fmla="*/ 1257738 h 80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94"/>
              <a:gd name="T190" fmla="*/ 0 h 806"/>
              <a:gd name="T191" fmla="*/ 594 w 594"/>
              <a:gd name="T192" fmla="*/ 806 h 80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94" h="806">
                <a:moveTo>
                  <a:pt x="452" y="426"/>
                </a:moveTo>
                <a:lnTo>
                  <a:pt x="452" y="426"/>
                </a:lnTo>
                <a:lnTo>
                  <a:pt x="466" y="426"/>
                </a:lnTo>
                <a:lnTo>
                  <a:pt x="478" y="432"/>
                </a:lnTo>
                <a:lnTo>
                  <a:pt x="490" y="438"/>
                </a:lnTo>
                <a:lnTo>
                  <a:pt x="500" y="444"/>
                </a:lnTo>
                <a:lnTo>
                  <a:pt x="518" y="458"/>
                </a:lnTo>
                <a:lnTo>
                  <a:pt x="524" y="464"/>
                </a:lnTo>
                <a:lnTo>
                  <a:pt x="530" y="468"/>
                </a:lnTo>
                <a:lnTo>
                  <a:pt x="538" y="468"/>
                </a:lnTo>
                <a:lnTo>
                  <a:pt x="586" y="468"/>
                </a:lnTo>
                <a:lnTo>
                  <a:pt x="590" y="468"/>
                </a:lnTo>
                <a:lnTo>
                  <a:pt x="592" y="466"/>
                </a:lnTo>
                <a:lnTo>
                  <a:pt x="594" y="464"/>
                </a:lnTo>
                <a:lnTo>
                  <a:pt x="594" y="460"/>
                </a:lnTo>
                <a:lnTo>
                  <a:pt x="594" y="220"/>
                </a:lnTo>
                <a:lnTo>
                  <a:pt x="594" y="216"/>
                </a:lnTo>
                <a:lnTo>
                  <a:pt x="592" y="214"/>
                </a:lnTo>
                <a:lnTo>
                  <a:pt x="590" y="212"/>
                </a:lnTo>
                <a:lnTo>
                  <a:pt x="586" y="212"/>
                </a:lnTo>
                <a:lnTo>
                  <a:pt x="346" y="212"/>
                </a:lnTo>
                <a:lnTo>
                  <a:pt x="338" y="212"/>
                </a:lnTo>
                <a:lnTo>
                  <a:pt x="338" y="202"/>
                </a:lnTo>
                <a:lnTo>
                  <a:pt x="338" y="166"/>
                </a:lnTo>
                <a:lnTo>
                  <a:pt x="340" y="158"/>
                </a:lnTo>
                <a:lnTo>
                  <a:pt x="344" y="152"/>
                </a:lnTo>
                <a:lnTo>
                  <a:pt x="350" y="146"/>
                </a:lnTo>
                <a:lnTo>
                  <a:pt x="364" y="130"/>
                </a:lnTo>
                <a:lnTo>
                  <a:pt x="370" y="120"/>
                </a:lnTo>
                <a:lnTo>
                  <a:pt x="376" y="108"/>
                </a:lnTo>
                <a:lnTo>
                  <a:pt x="380" y="96"/>
                </a:lnTo>
                <a:lnTo>
                  <a:pt x="382" y="84"/>
                </a:lnTo>
                <a:lnTo>
                  <a:pt x="380" y="66"/>
                </a:lnTo>
                <a:lnTo>
                  <a:pt x="376" y="50"/>
                </a:lnTo>
                <a:lnTo>
                  <a:pt x="368" y="36"/>
                </a:lnTo>
                <a:lnTo>
                  <a:pt x="358" y="24"/>
                </a:lnTo>
                <a:lnTo>
                  <a:pt x="344" y="14"/>
                </a:lnTo>
                <a:lnTo>
                  <a:pt x="330" y="6"/>
                </a:lnTo>
                <a:lnTo>
                  <a:pt x="314" y="0"/>
                </a:lnTo>
                <a:lnTo>
                  <a:pt x="298" y="0"/>
                </a:lnTo>
                <a:lnTo>
                  <a:pt x="280" y="0"/>
                </a:lnTo>
                <a:lnTo>
                  <a:pt x="264" y="6"/>
                </a:lnTo>
                <a:lnTo>
                  <a:pt x="250" y="14"/>
                </a:lnTo>
                <a:lnTo>
                  <a:pt x="238" y="24"/>
                </a:lnTo>
                <a:lnTo>
                  <a:pt x="228" y="36"/>
                </a:lnTo>
                <a:lnTo>
                  <a:pt x="220" y="50"/>
                </a:lnTo>
                <a:lnTo>
                  <a:pt x="214" y="66"/>
                </a:lnTo>
                <a:lnTo>
                  <a:pt x="212" y="84"/>
                </a:lnTo>
                <a:lnTo>
                  <a:pt x="214" y="96"/>
                </a:lnTo>
                <a:lnTo>
                  <a:pt x="218" y="108"/>
                </a:lnTo>
                <a:lnTo>
                  <a:pt x="224" y="120"/>
                </a:lnTo>
                <a:lnTo>
                  <a:pt x="232" y="130"/>
                </a:lnTo>
                <a:lnTo>
                  <a:pt x="244" y="146"/>
                </a:lnTo>
                <a:lnTo>
                  <a:pt x="250" y="152"/>
                </a:lnTo>
                <a:lnTo>
                  <a:pt x="254" y="158"/>
                </a:lnTo>
                <a:lnTo>
                  <a:pt x="256" y="166"/>
                </a:lnTo>
                <a:lnTo>
                  <a:pt x="256" y="202"/>
                </a:lnTo>
                <a:lnTo>
                  <a:pt x="256" y="212"/>
                </a:lnTo>
                <a:lnTo>
                  <a:pt x="248" y="212"/>
                </a:lnTo>
                <a:lnTo>
                  <a:pt x="8" y="212"/>
                </a:lnTo>
                <a:lnTo>
                  <a:pt x="6" y="212"/>
                </a:lnTo>
                <a:lnTo>
                  <a:pt x="2" y="214"/>
                </a:lnTo>
                <a:lnTo>
                  <a:pt x="0" y="216"/>
                </a:lnTo>
                <a:lnTo>
                  <a:pt x="0" y="220"/>
                </a:lnTo>
                <a:lnTo>
                  <a:pt x="0" y="798"/>
                </a:lnTo>
                <a:lnTo>
                  <a:pt x="0" y="802"/>
                </a:lnTo>
                <a:lnTo>
                  <a:pt x="2" y="804"/>
                </a:lnTo>
                <a:lnTo>
                  <a:pt x="6" y="806"/>
                </a:lnTo>
                <a:lnTo>
                  <a:pt x="8" y="806"/>
                </a:lnTo>
                <a:lnTo>
                  <a:pt x="586" y="806"/>
                </a:lnTo>
                <a:lnTo>
                  <a:pt x="590" y="806"/>
                </a:lnTo>
                <a:lnTo>
                  <a:pt x="592" y="804"/>
                </a:lnTo>
                <a:lnTo>
                  <a:pt x="594" y="802"/>
                </a:lnTo>
                <a:lnTo>
                  <a:pt x="594" y="798"/>
                </a:lnTo>
                <a:lnTo>
                  <a:pt x="594" y="558"/>
                </a:lnTo>
                <a:lnTo>
                  <a:pt x="594" y="556"/>
                </a:lnTo>
                <a:lnTo>
                  <a:pt x="592" y="554"/>
                </a:lnTo>
                <a:lnTo>
                  <a:pt x="590" y="552"/>
                </a:lnTo>
                <a:lnTo>
                  <a:pt x="586" y="550"/>
                </a:lnTo>
                <a:lnTo>
                  <a:pt x="538" y="550"/>
                </a:lnTo>
                <a:lnTo>
                  <a:pt x="530" y="552"/>
                </a:lnTo>
                <a:lnTo>
                  <a:pt x="524" y="556"/>
                </a:lnTo>
                <a:lnTo>
                  <a:pt x="518" y="562"/>
                </a:lnTo>
                <a:lnTo>
                  <a:pt x="500" y="576"/>
                </a:lnTo>
                <a:lnTo>
                  <a:pt x="490" y="582"/>
                </a:lnTo>
                <a:lnTo>
                  <a:pt x="478" y="588"/>
                </a:lnTo>
                <a:lnTo>
                  <a:pt x="466" y="592"/>
                </a:lnTo>
                <a:lnTo>
                  <a:pt x="452" y="594"/>
                </a:lnTo>
                <a:lnTo>
                  <a:pt x="434" y="592"/>
                </a:lnTo>
                <a:lnTo>
                  <a:pt x="418" y="588"/>
                </a:lnTo>
                <a:lnTo>
                  <a:pt x="404" y="580"/>
                </a:lnTo>
                <a:lnTo>
                  <a:pt x="390" y="570"/>
                </a:lnTo>
                <a:lnTo>
                  <a:pt x="380" y="558"/>
                </a:lnTo>
                <a:lnTo>
                  <a:pt x="370" y="542"/>
                </a:lnTo>
                <a:lnTo>
                  <a:pt x="366" y="526"/>
                </a:lnTo>
                <a:lnTo>
                  <a:pt x="364" y="510"/>
                </a:lnTo>
                <a:lnTo>
                  <a:pt x="366" y="492"/>
                </a:lnTo>
                <a:lnTo>
                  <a:pt x="370" y="476"/>
                </a:lnTo>
                <a:lnTo>
                  <a:pt x="380" y="462"/>
                </a:lnTo>
                <a:lnTo>
                  <a:pt x="390" y="450"/>
                </a:lnTo>
                <a:lnTo>
                  <a:pt x="404" y="440"/>
                </a:lnTo>
                <a:lnTo>
                  <a:pt x="418" y="432"/>
                </a:lnTo>
                <a:lnTo>
                  <a:pt x="434" y="426"/>
                </a:lnTo>
                <a:lnTo>
                  <a:pt x="452" y="426"/>
                </a:lnTo>
                <a:close/>
              </a:path>
            </a:pathLst>
          </a:custGeom>
          <a:gradFill rotWithShape="1">
            <a:gsLst>
              <a:gs pos="0">
                <a:srgbClr val="78F8FF"/>
              </a:gs>
              <a:gs pos="56000">
                <a:srgbClr val="1F88C8"/>
              </a:gs>
              <a:gs pos="100000">
                <a:srgbClr val="1F88C8"/>
              </a:gs>
            </a:gsLst>
            <a:lin ang="2700000" scaled="1"/>
          </a:gradFill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latinLnBrk="0">
              <a:defRPr/>
            </a:pPr>
            <a:endParaRPr kumimoji="0" lang="zh-TW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199" name="Tekstboks 26"/>
          <p:cNvSpPr txBox="1">
            <a:spLocks noChangeArrowheads="1"/>
          </p:cNvSpPr>
          <p:nvPr/>
        </p:nvSpPr>
        <p:spPr bwMode="auto">
          <a:xfrm>
            <a:off x="81399" y="5049838"/>
            <a:ext cx="23391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hangingPunct="1"/>
            <a:r>
              <a:rPr kumimoji="0" lang="zh-TW" altLang="en-US" sz="2400" b="1" dirty="0">
                <a:solidFill>
                  <a:srgbClr val="FF0000"/>
                </a:solidFill>
                <a:ea typeface="標楷體" pitchFamily="65" charset="-120"/>
              </a:rPr>
              <a:t>獎勵校外比賽</a:t>
            </a:r>
          </a:p>
          <a:p>
            <a:pPr algn="ctr" eaLnBrk="1" hangingPunct="1"/>
            <a:r>
              <a:rPr kumimoji="0" lang="zh-TW" altLang="en-US" sz="2400" b="1" dirty="0">
                <a:solidFill>
                  <a:srgbClr val="FF0000"/>
                </a:solidFill>
                <a:ea typeface="標楷體" pitchFamily="65" charset="-120"/>
              </a:rPr>
              <a:t>表現優異的學生</a:t>
            </a:r>
            <a:endParaRPr kumimoji="0" lang="da-DK" altLang="zh-TW" sz="2400" b="1" dirty="0">
              <a:solidFill>
                <a:srgbClr val="FF0000"/>
              </a:solidFill>
              <a:ea typeface="標楷體" pitchFamily="65" charset="-120"/>
            </a:endParaRPr>
          </a:p>
        </p:txBody>
      </p:sp>
      <p:sp>
        <p:nvSpPr>
          <p:cNvPr id="8200" name="Tekstboks 27"/>
          <p:cNvSpPr txBox="1">
            <a:spLocks noChangeArrowheads="1"/>
          </p:cNvSpPr>
          <p:nvPr/>
        </p:nvSpPr>
        <p:spPr bwMode="auto">
          <a:xfrm>
            <a:off x="2471738" y="4905375"/>
            <a:ext cx="2012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hangingPunct="1"/>
            <a:r>
              <a:rPr kumimoji="0" lang="zh-TW" altLang="en-US" sz="2400" b="1">
                <a:solidFill>
                  <a:srgbClr val="000099"/>
                </a:solidFill>
                <a:ea typeface="標楷體" pitchFamily="65" charset="-120"/>
              </a:rPr>
              <a:t>增購圖書設備</a:t>
            </a:r>
          </a:p>
          <a:p>
            <a:pPr algn="ctr" eaLnBrk="1" hangingPunct="1"/>
            <a:r>
              <a:rPr kumimoji="0" lang="zh-TW" altLang="en-US" sz="2400" b="1">
                <a:solidFill>
                  <a:srgbClr val="000099"/>
                </a:solidFill>
                <a:ea typeface="標楷體" pitchFamily="65" charset="-120"/>
              </a:rPr>
              <a:t>建立書香校園</a:t>
            </a:r>
            <a:endParaRPr kumimoji="0" lang="da-DK" altLang="zh-TW" sz="2400" b="1">
              <a:solidFill>
                <a:srgbClr val="000099"/>
              </a:solidFill>
              <a:ea typeface="標楷體" pitchFamily="65" charset="-120"/>
            </a:endParaRPr>
          </a:p>
        </p:txBody>
      </p:sp>
      <p:sp>
        <p:nvSpPr>
          <p:cNvPr id="8201" name="Tekstboks 28"/>
          <p:cNvSpPr txBox="1">
            <a:spLocks noChangeArrowheads="1"/>
          </p:cNvSpPr>
          <p:nvPr/>
        </p:nvSpPr>
        <p:spPr bwMode="auto">
          <a:xfrm>
            <a:off x="4711700" y="5121275"/>
            <a:ext cx="216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kumimoji="0"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發展學校特色 </a:t>
            </a:r>
            <a:endParaRPr kumimoji="0" lang="da-DK" altLang="zh-TW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202" name="Tekstboks 44"/>
          <p:cNvSpPr txBox="1">
            <a:spLocks noChangeArrowheads="1"/>
          </p:cNvSpPr>
          <p:nvPr/>
        </p:nvSpPr>
        <p:spPr bwMode="auto">
          <a:xfrm>
            <a:off x="6904038" y="4976813"/>
            <a:ext cx="216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kumimoji="0" lang="zh-TW" altLang="en-US" sz="2400" b="1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補助學校設備 </a:t>
            </a:r>
            <a:endParaRPr kumimoji="0" lang="da-DK" altLang="zh-TW" sz="2400" b="1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7" name="Freeform 17"/>
          <p:cNvSpPr>
            <a:spLocks/>
          </p:cNvSpPr>
          <p:nvPr/>
        </p:nvSpPr>
        <p:spPr bwMode="auto">
          <a:xfrm rot="16200000" flipH="1">
            <a:off x="608012" y="1092201"/>
            <a:ext cx="2200275" cy="2984500"/>
          </a:xfrm>
          <a:custGeom>
            <a:avLst/>
            <a:gdLst>
              <a:gd name="T0" fmla="*/ 2147483647 w 594"/>
              <a:gd name="T1" fmla="*/ 1526250213 h 806"/>
              <a:gd name="T2" fmla="*/ 2147483647 w 594"/>
              <a:gd name="T3" fmla="*/ 1655835572 h 806"/>
              <a:gd name="T4" fmla="*/ 2147483647 w 594"/>
              <a:gd name="T5" fmla="*/ 1785423613 h 806"/>
              <a:gd name="T6" fmla="*/ 2147483647 w 594"/>
              <a:gd name="T7" fmla="*/ 1828619627 h 806"/>
              <a:gd name="T8" fmla="*/ 2147483647 w 594"/>
              <a:gd name="T9" fmla="*/ 1814221850 h 806"/>
              <a:gd name="T10" fmla="*/ 2147483647 w 594"/>
              <a:gd name="T11" fmla="*/ 57593791 h 806"/>
              <a:gd name="T12" fmla="*/ 2147483647 w 594"/>
              <a:gd name="T13" fmla="*/ 14397777 h 806"/>
              <a:gd name="T14" fmla="*/ 57630776 w 594"/>
              <a:gd name="T15" fmla="*/ 0 h 806"/>
              <a:gd name="T16" fmla="*/ 14407694 w 594"/>
              <a:gd name="T17" fmla="*/ 14397777 h 806"/>
              <a:gd name="T18" fmla="*/ 0 w 594"/>
              <a:gd name="T19" fmla="*/ 2147483647 h 806"/>
              <a:gd name="T20" fmla="*/ 14407694 w 594"/>
              <a:gd name="T21" fmla="*/ 2147483647 h 806"/>
              <a:gd name="T22" fmla="*/ 1786551363 w 594"/>
              <a:gd name="T23" fmla="*/ 2147483647 h 806"/>
              <a:gd name="T24" fmla="*/ 1829774445 w 594"/>
              <a:gd name="T25" fmla="*/ 2147483647 h 806"/>
              <a:gd name="T26" fmla="*/ 1844182139 w 594"/>
              <a:gd name="T27" fmla="*/ 2147483647 h 806"/>
              <a:gd name="T28" fmla="*/ 1800959057 w 594"/>
              <a:gd name="T29" fmla="*/ 2147483647 h 806"/>
              <a:gd name="T30" fmla="*/ 1671289811 w 594"/>
              <a:gd name="T31" fmla="*/ 2147483647 h 806"/>
              <a:gd name="T32" fmla="*/ 1541620566 w 594"/>
              <a:gd name="T33" fmla="*/ 2147483647 h 806"/>
              <a:gd name="T34" fmla="*/ 1541620566 w 594"/>
              <a:gd name="T35" fmla="*/ 2147483647 h 806"/>
              <a:gd name="T36" fmla="*/ 1714512893 w 594"/>
              <a:gd name="T37" fmla="*/ 2147483647 h 806"/>
              <a:gd name="T38" fmla="*/ 2017074466 w 594"/>
              <a:gd name="T39" fmla="*/ 2147483647 h 806"/>
              <a:gd name="T40" fmla="*/ 2147483647 w 594"/>
              <a:gd name="T41" fmla="*/ 2147483647 h 806"/>
              <a:gd name="T42" fmla="*/ 2147483647 w 594"/>
              <a:gd name="T43" fmla="*/ 2147483647 h 806"/>
              <a:gd name="T44" fmla="*/ 2147483647 w 594"/>
              <a:gd name="T45" fmla="*/ 2147483647 h 806"/>
              <a:gd name="T46" fmla="*/ 2147483647 w 594"/>
              <a:gd name="T47" fmla="*/ 2147483647 h 806"/>
              <a:gd name="T48" fmla="*/ 2147483647 w 594"/>
              <a:gd name="T49" fmla="*/ 2147483647 h 806"/>
              <a:gd name="T50" fmla="*/ 2147483647 w 594"/>
              <a:gd name="T51" fmla="*/ 2147483647 h 806"/>
              <a:gd name="T52" fmla="*/ 2147483647 w 594"/>
              <a:gd name="T53" fmla="*/ 2147483647 h 806"/>
              <a:gd name="T54" fmla="*/ 2147483647 w 594"/>
              <a:gd name="T55" fmla="*/ 2147483647 h 806"/>
              <a:gd name="T56" fmla="*/ 2147483647 w 594"/>
              <a:gd name="T57" fmla="*/ 2147483647 h 806"/>
              <a:gd name="T58" fmla="*/ 2147483647 w 594"/>
              <a:gd name="T59" fmla="*/ 2147483647 h 806"/>
              <a:gd name="T60" fmla="*/ 2147483647 w 594"/>
              <a:gd name="T61" fmla="*/ 2147483647 h 806"/>
              <a:gd name="T62" fmla="*/ 2147483647 w 594"/>
              <a:gd name="T63" fmla="*/ 2147483647 h 806"/>
              <a:gd name="T64" fmla="*/ 2147483647 w 594"/>
              <a:gd name="T65" fmla="*/ 2147483647 h 806"/>
              <a:gd name="T66" fmla="*/ 2147483647 w 594"/>
              <a:gd name="T67" fmla="*/ 2147483647 h 806"/>
              <a:gd name="T68" fmla="*/ 2147483647 w 594"/>
              <a:gd name="T69" fmla="*/ 2147483647 h 806"/>
              <a:gd name="T70" fmla="*/ 2147483647 w 594"/>
              <a:gd name="T71" fmla="*/ 2147483647 h 806"/>
              <a:gd name="T72" fmla="*/ 2147483647 w 594"/>
              <a:gd name="T73" fmla="*/ 2147483647 h 806"/>
              <a:gd name="T74" fmla="*/ 2147483647 w 594"/>
              <a:gd name="T75" fmla="*/ 2147483647 h 806"/>
              <a:gd name="T76" fmla="*/ 2147483647 w 594"/>
              <a:gd name="T77" fmla="*/ 2147483647 h 806"/>
              <a:gd name="T78" fmla="*/ 2147483647 w 594"/>
              <a:gd name="T79" fmla="*/ 2001400999 h 806"/>
              <a:gd name="T80" fmla="*/ 2147483647 w 594"/>
              <a:gd name="T81" fmla="*/ 1699031585 h 806"/>
              <a:gd name="T82" fmla="*/ 2147483647 w 594"/>
              <a:gd name="T83" fmla="*/ 1526250213 h 80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94"/>
              <a:gd name="T127" fmla="*/ 0 h 806"/>
              <a:gd name="T128" fmla="*/ 594 w 594"/>
              <a:gd name="T129" fmla="*/ 806 h 80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94" h="806">
                <a:moveTo>
                  <a:pt x="452" y="212"/>
                </a:moveTo>
                <a:lnTo>
                  <a:pt x="452" y="212"/>
                </a:lnTo>
                <a:lnTo>
                  <a:pt x="466" y="212"/>
                </a:lnTo>
                <a:lnTo>
                  <a:pt x="478" y="216"/>
                </a:lnTo>
                <a:lnTo>
                  <a:pt x="490" y="222"/>
                </a:lnTo>
                <a:lnTo>
                  <a:pt x="500" y="230"/>
                </a:lnTo>
                <a:lnTo>
                  <a:pt x="518" y="242"/>
                </a:lnTo>
                <a:lnTo>
                  <a:pt x="524" y="248"/>
                </a:lnTo>
                <a:lnTo>
                  <a:pt x="530" y="252"/>
                </a:lnTo>
                <a:lnTo>
                  <a:pt x="538" y="254"/>
                </a:lnTo>
                <a:lnTo>
                  <a:pt x="586" y="254"/>
                </a:lnTo>
                <a:lnTo>
                  <a:pt x="590" y="254"/>
                </a:lnTo>
                <a:lnTo>
                  <a:pt x="592" y="252"/>
                </a:lnTo>
                <a:lnTo>
                  <a:pt x="594" y="250"/>
                </a:lnTo>
                <a:lnTo>
                  <a:pt x="594" y="246"/>
                </a:lnTo>
                <a:lnTo>
                  <a:pt x="594" y="8"/>
                </a:lnTo>
                <a:lnTo>
                  <a:pt x="594" y="4"/>
                </a:lnTo>
                <a:lnTo>
                  <a:pt x="592" y="2"/>
                </a:lnTo>
                <a:lnTo>
                  <a:pt x="590" y="0"/>
                </a:lnTo>
                <a:lnTo>
                  <a:pt x="586" y="0"/>
                </a:lnTo>
                <a:lnTo>
                  <a:pt x="8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8"/>
                </a:lnTo>
                <a:lnTo>
                  <a:pt x="0" y="586"/>
                </a:lnTo>
                <a:lnTo>
                  <a:pt x="0" y="588"/>
                </a:lnTo>
                <a:lnTo>
                  <a:pt x="2" y="592"/>
                </a:lnTo>
                <a:lnTo>
                  <a:pt x="6" y="594"/>
                </a:lnTo>
                <a:lnTo>
                  <a:pt x="8" y="594"/>
                </a:lnTo>
                <a:lnTo>
                  <a:pt x="248" y="594"/>
                </a:lnTo>
                <a:lnTo>
                  <a:pt x="252" y="594"/>
                </a:lnTo>
                <a:lnTo>
                  <a:pt x="254" y="596"/>
                </a:lnTo>
                <a:lnTo>
                  <a:pt x="256" y="598"/>
                </a:lnTo>
                <a:lnTo>
                  <a:pt x="256" y="602"/>
                </a:lnTo>
                <a:lnTo>
                  <a:pt x="256" y="640"/>
                </a:lnTo>
                <a:lnTo>
                  <a:pt x="254" y="648"/>
                </a:lnTo>
                <a:lnTo>
                  <a:pt x="250" y="654"/>
                </a:lnTo>
                <a:lnTo>
                  <a:pt x="244" y="660"/>
                </a:lnTo>
                <a:lnTo>
                  <a:pt x="232" y="676"/>
                </a:lnTo>
                <a:lnTo>
                  <a:pt x="224" y="686"/>
                </a:lnTo>
                <a:lnTo>
                  <a:pt x="218" y="698"/>
                </a:lnTo>
                <a:lnTo>
                  <a:pt x="214" y="710"/>
                </a:lnTo>
                <a:lnTo>
                  <a:pt x="212" y="722"/>
                </a:lnTo>
                <a:lnTo>
                  <a:pt x="214" y="738"/>
                </a:lnTo>
                <a:lnTo>
                  <a:pt x="220" y="754"/>
                </a:lnTo>
                <a:lnTo>
                  <a:pt x="228" y="768"/>
                </a:lnTo>
                <a:lnTo>
                  <a:pt x="238" y="782"/>
                </a:lnTo>
                <a:lnTo>
                  <a:pt x="250" y="792"/>
                </a:lnTo>
                <a:lnTo>
                  <a:pt x="264" y="800"/>
                </a:lnTo>
                <a:lnTo>
                  <a:pt x="280" y="804"/>
                </a:lnTo>
                <a:lnTo>
                  <a:pt x="298" y="806"/>
                </a:lnTo>
                <a:lnTo>
                  <a:pt x="314" y="804"/>
                </a:lnTo>
                <a:lnTo>
                  <a:pt x="330" y="800"/>
                </a:lnTo>
                <a:lnTo>
                  <a:pt x="344" y="792"/>
                </a:lnTo>
                <a:lnTo>
                  <a:pt x="358" y="782"/>
                </a:lnTo>
                <a:lnTo>
                  <a:pt x="368" y="768"/>
                </a:lnTo>
                <a:lnTo>
                  <a:pt x="376" y="754"/>
                </a:lnTo>
                <a:lnTo>
                  <a:pt x="380" y="738"/>
                </a:lnTo>
                <a:lnTo>
                  <a:pt x="382" y="722"/>
                </a:lnTo>
                <a:lnTo>
                  <a:pt x="380" y="710"/>
                </a:lnTo>
                <a:lnTo>
                  <a:pt x="376" y="698"/>
                </a:lnTo>
                <a:lnTo>
                  <a:pt x="370" y="686"/>
                </a:lnTo>
                <a:lnTo>
                  <a:pt x="364" y="676"/>
                </a:lnTo>
                <a:lnTo>
                  <a:pt x="350" y="660"/>
                </a:lnTo>
                <a:lnTo>
                  <a:pt x="344" y="654"/>
                </a:lnTo>
                <a:lnTo>
                  <a:pt x="340" y="648"/>
                </a:lnTo>
                <a:lnTo>
                  <a:pt x="338" y="640"/>
                </a:lnTo>
                <a:lnTo>
                  <a:pt x="338" y="602"/>
                </a:lnTo>
                <a:lnTo>
                  <a:pt x="340" y="598"/>
                </a:lnTo>
                <a:lnTo>
                  <a:pt x="340" y="596"/>
                </a:lnTo>
                <a:lnTo>
                  <a:pt x="344" y="594"/>
                </a:lnTo>
                <a:lnTo>
                  <a:pt x="346" y="594"/>
                </a:lnTo>
                <a:lnTo>
                  <a:pt x="586" y="594"/>
                </a:lnTo>
                <a:lnTo>
                  <a:pt x="590" y="594"/>
                </a:lnTo>
                <a:lnTo>
                  <a:pt x="592" y="592"/>
                </a:lnTo>
                <a:lnTo>
                  <a:pt x="594" y="588"/>
                </a:lnTo>
                <a:lnTo>
                  <a:pt x="594" y="586"/>
                </a:lnTo>
                <a:lnTo>
                  <a:pt x="594" y="344"/>
                </a:lnTo>
                <a:lnTo>
                  <a:pt x="594" y="342"/>
                </a:lnTo>
                <a:lnTo>
                  <a:pt x="592" y="340"/>
                </a:lnTo>
                <a:lnTo>
                  <a:pt x="590" y="338"/>
                </a:lnTo>
                <a:lnTo>
                  <a:pt x="586" y="336"/>
                </a:lnTo>
                <a:lnTo>
                  <a:pt x="538" y="336"/>
                </a:lnTo>
                <a:lnTo>
                  <a:pt x="530" y="338"/>
                </a:lnTo>
                <a:lnTo>
                  <a:pt x="524" y="342"/>
                </a:lnTo>
                <a:lnTo>
                  <a:pt x="518" y="348"/>
                </a:lnTo>
                <a:lnTo>
                  <a:pt x="500" y="362"/>
                </a:lnTo>
                <a:lnTo>
                  <a:pt x="490" y="368"/>
                </a:lnTo>
                <a:lnTo>
                  <a:pt x="478" y="374"/>
                </a:lnTo>
                <a:lnTo>
                  <a:pt x="466" y="378"/>
                </a:lnTo>
                <a:lnTo>
                  <a:pt x="452" y="380"/>
                </a:lnTo>
                <a:lnTo>
                  <a:pt x="434" y="378"/>
                </a:lnTo>
                <a:lnTo>
                  <a:pt x="418" y="374"/>
                </a:lnTo>
                <a:lnTo>
                  <a:pt x="404" y="366"/>
                </a:lnTo>
                <a:lnTo>
                  <a:pt x="390" y="356"/>
                </a:lnTo>
                <a:lnTo>
                  <a:pt x="380" y="342"/>
                </a:lnTo>
                <a:lnTo>
                  <a:pt x="370" y="328"/>
                </a:lnTo>
                <a:lnTo>
                  <a:pt x="366" y="312"/>
                </a:lnTo>
                <a:lnTo>
                  <a:pt x="364" y="296"/>
                </a:lnTo>
                <a:lnTo>
                  <a:pt x="366" y="278"/>
                </a:lnTo>
                <a:lnTo>
                  <a:pt x="370" y="262"/>
                </a:lnTo>
                <a:lnTo>
                  <a:pt x="380" y="248"/>
                </a:lnTo>
                <a:lnTo>
                  <a:pt x="390" y="236"/>
                </a:lnTo>
                <a:lnTo>
                  <a:pt x="404" y="226"/>
                </a:lnTo>
                <a:lnTo>
                  <a:pt x="418" y="218"/>
                </a:lnTo>
                <a:lnTo>
                  <a:pt x="434" y="212"/>
                </a:lnTo>
                <a:lnTo>
                  <a:pt x="452" y="212"/>
                </a:lnTo>
                <a:close/>
              </a:path>
            </a:pathLst>
          </a:custGeom>
          <a:gradFill rotWithShape="1">
            <a:gsLst>
              <a:gs pos="0">
                <a:srgbClr val="A0A2A4"/>
              </a:gs>
              <a:gs pos="100000">
                <a:srgbClr val="7F7F7F"/>
              </a:gs>
            </a:gsLst>
            <a:lin ang="5400000"/>
          </a:gradFill>
          <a:ln w="3175">
            <a:solidFill>
              <a:srgbClr val="A0A2A4"/>
            </a:solidFill>
            <a:round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TW" alt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3" name="Freeform 18"/>
          <p:cNvSpPr>
            <a:spLocks/>
          </p:cNvSpPr>
          <p:nvPr/>
        </p:nvSpPr>
        <p:spPr bwMode="auto">
          <a:xfrm rot="10800000">
            <a:off x="3743325" y="1516063"/>
            <a:ext cx="3914775" cy="2200275"/>
          </a:xfrm>
          <a:custGeom>
            <a:avLst/>
            <a:gdLst>
              <a:gd name="T0" fmla="*/ 2147483647 w 1056"/>
              <a:gd name="T1" fmla="*/ 1842217911 h 594"/>
              <a:gd name="T2" fmla="*/ 2147483647 w 1056"/>
              <a:gd name="T3" fmla="*/ 1981255339 h 594"/>
              <a:gd name="T4" fmla="*/ 2147483647 w 1056"/>
              <a:gd name="T5" fmla="*/ 2147483647 h 594"/>
              <a:gd name="T6" fmla="*/ 2147483647 w 1056"/>
              <a:gd name="T7" fmla="*/ 2147483647 h 594"/>
              <a:gd name="T8" fmla="*/ 2147483647 w 1056"/>
              <a:gd name="T9" fmla="*/ 2147483647 h 594"/>
              <a:gd name="T10" fmla="*/ 2147483647 w 1056"/>
              <a:gd name="T11" fmla="*/ 69518714 h 594"/>
              <a:gd name="T12" fmla="*/ 2147483647 w 1056"/>
              <a:gd name="T13" fmla="*/ 17380415 h 594"/>
              <a:gd name="T14" fmla="*/ 2147483647 w 1056"/>
              <a:gd name="T15" fmla="*/ 0 h 594"/>
              <a:gd name="T16" fmla="*/ 2147483647 w 1056"/>
              <a:gd name="T17" fmla="*/ 17380415 h 594"/>
              <a:gd name="T18" fmla="*/ 2147483647 w 1056"/>
              <a:gd name="T19" fmla="*/ 469244686 h 594"/>
              <a:gd name="T20" fmla="*/ 2147483647 w 1056"/>
              <a:gd name="T21" fmla="*/ 590901698 h 594"/>
              <a:gd name="T22" fmla="*/ 2147483647 w 1056"/>
              <a:gd name="T23" fmla="*/ 782074476 h 594"/>
              <a:gd name="T24" fmla="*/ 2147483647 w 1056"/>
              <a:gd name="T25" fmla="*/ 1077523851 h 594"/>
              <a:gd name="T26" fmla="*/ 2147483647 w 1056"/>
              <a:gd name="T27" fmla="*/ 1320834927 h 594"/>
              <a:gd name="T28" fmla="*/ 2147483647 w 1056"/>
              <a:gd name="T29" fmla="*/ 1703183431 h 594"/>
              <a:gd name="T30" fmla="*/ 2147483647 w 1056"/>
              <a:gd name="T31" fmla="*/ 1894356210 h 594"/>
              <a:gd name="T32" fmla="*/ 2147483647 w 1056"/>
              <a:gd name="T33" fmla="*/ 1894356210 h 594"/>
              <a:gd name="T34" fmla="*/ 2147483647 w 1056"/>
              <a:gd name="T35" fmla="*/ 1703183431 h 594"/>
              <a:gd name="T36" fmla="*/ 2147483647 w 1056"/>
              <a:gd name="T37" fmla="*/ 1320834927 h 594"/>
              <a:gd name="T38" fmla="*/ 2147483647 w 1056"/>
              <a:gd name="T39" fmla="*/ 1077523851 h 594"/>
              <a:gd name="T40" fmla="*/ 2147483647 w 1056"/>
              <a:gd name="T41" fmla="*/ 782074476 h 594"/>
              <a:gd name="T42" fmla="*/ 2147483647 w 1056"/>
              <a:gd name="T43" fmla="*/ 590901698 h 594"/>
              <a:gd name="T44" fmla="*/ 2147483647 w 1056"/>
              <a:gd name="T45" fmla="*/ 69518714 h 594"/>
              <a:gd name="T46" fmla="*/ 2147483647 w 1056"/>
              <a:gd name="T47" fmla="*/ 17380415 h 594"/>
              <a:gd name="T48" fmla="*/ 2127023252 w 1056"/>
              <a:gd name="T49" fmla="*/ 0 h 594"/>
              <a:gd name="T50" fmla="*/ 2074719547 w 1056"/>
              <a:gd name="T51" fmla="*/ 17380415 h 594"/>
              <a:gd name="T52" fmla="*/ 2057284978 w 1056"/>
              <a:gd name="T53" fmla="*/ 2147483647 h 594"/>
              <a:gd name="T54" fmla="*/ 2022415842 w 1056"/>
              <a:gd name="T55" fmla="*/ 2147483647 h 594"/>
              <a:gd name="T56" fmla="*/ 1516813357 w 1056"/>
              <a:gd name="T57" fmla="*/ 2147483647 h 594"/>
              <a:gd name="T58" fmla="*/ 1394771379 w 1056"/>
              <a:gd name="T59" fmla="*/ 2147483647 h 594"/>
              <a:gd name="T60" fmla="*/ 1185553605 w 1056"/>
              <a:gd name="T61" fmla="*/ 2016013222 h 594"/>
              <a:gd name="T62" fmla="*/ 889165942 w 1056"/>
              <a:gd name="T63" fmla="*/ 1859598327 h 594"/>
              <a:gd name="T64" fmla="*/ 610212847 w 1056"/>
              <a:gd name="T65" fmla="*/ 1859598327 h 594"/>
              <a:gd name="T66" fmla="*/ 226649389 w 1056"/>
              <a:gd name="T67" fmla="*/ 2068151520 h 594"/>
              <a:gd name="T68" fmla="*/ 17434568 w 1056"/>
              <a:gd name="T69" fmla="*/ 2147483647 h 594"/>
              <a:gd name="T70" fmla="*/ 17434568 w 1056"/>
              <a:gd name="T71" fmla="*/ 2147483647 h 594"/>
              <a:gd name="T72" fmla="*/ 226649389 w 1056"/>
              <a:gd name="T73" fmla="*/ 2147483647 h 594"/>
              <a:gd name="T74" fmla="*/ 610212847 w 1056"/>
              <a:gd name="T75" fmla="*/ 2147483647 h 594"/>
              <a:gd name="T76" fmla="*/ 889165942 w 1056"/>
              <a:gd name="T77" fmla="*/ 2147483647 h 594"/>
              <a:gd name="T78" fmla="*/ 1185553605 w 1056"/>
              <a:gd name="T79" fmla="*/ 2147483647 h 594"/>
              <a:gd name="T80" fmla="*/ 1394771379 w 1056"/>
              <a:gd name="T81" fmla="*/ 2147483647 h 594"/>
              <a:gd name="T82" fmla="*/ 1987546705 w 1056"/>
              <a:gd name="T83" fmla="*/ 2147483647 h 594"/>
              <a:gd name="T84" fmla="*/ 2022415842 w 1056"/>
              <a:gd name="T85" fmla="*/ 2147483647 h 594"/>
              <a:gd name="T86" fmla="*/ 2057284978 w 1056"/>
              <a:gd name="T87" fmla="*/ 2147483647 h 594"/>
              <a:gd name="T88" fmla="*/ 2074719547 w 1056"/>
              <a:gd name="T89" fmla="*/ 2147483647 h 594"/>
              <a:gd name="T90" fmla="*/ 2147483647 w 1056"/>
              <a:gd name="T91" fmla="*/ 2147483647 h 594"/>
              <a:gd name="T92" fmla="*/ 2147483647 w 1056"/>
              <a:gd name="T93" fmla="*/ 2147483647 h 594"/>
              <a:gd name="T94" fmla="*/ 2147483647 w 1056"/>
              <a:gd name="T95" fmla="*/ 2147483647 h 594"/>
              <a:gd name="T96" fmla="*/ 2147483647 w 1056"/>
              <a:gd name="T97" fmla="*/ 2147483647 h 594"/>
              <a:gd name="T98" fmla="*/ 2147483647 w 1056"/>
              <a:gd name="T99" fmla="*/ 2147483647 h 594"/>
              <a:gd name="T100" fmla="*/ 2147483647 w 1056"/>
              <a:gd name="T101" fmla="*/ 2147483647 h 594"/>
              <a:gd name="T102" fmla="*/ 2147483647 w 1056"/>
              <a:gd name="T103" fmla="*/ 2147483647 h 594"/>
              <a:gd name="T104" fmla="*/ 2147483647 w 1056"/>
              <a:gd name="T105" fmla="*/ 2147483647 h 594"/>
              <a:gd name="T106" fmla="*/ 2147483647 w 1056"/>
              <a:gd name="T107" fmla="*/ 2147483647 h 594"/>
              <a:gd name="T108" fmla="*/ 2147483647 w 1056"/>
              <a:gd name="T109" fmla="*/ 2147483647 h 594"/>
              <a:gd name="T110" fmla="*/ 2147483647 w 1056"/>
              <a:gd name="T111" fmla="*/ 2147483647 h 594"/>
              <a:gd name="T112" fmla="*/ 2147483647 w 1056"/>
              <a:gd name="T113" fmla="*/ 2147483647 h 594"/>
              <a:gd name="T114" fmla="*/ 2147483647 w 1056"/>
              <a:gd name="T115" fmla="*/ 2033393637 h 594"/>
              <a:gd name="T116" fmla="*/ 2147483647 w 1056"/>
              <a:gd name="T117" fmla="*/ 1842217911 h 59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56"/>
              <a:gd name="T178" fmla="*/ 0 h 594"/>
              <a:gd name="T179" fmla="*/ 1056 w 1056"/>
              <a:gd name="T180" fmla="*/ 594 h 59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56" h="594">
                <a:moveTo>
                  <a:pt x="968" y="210"/>
                </a:moveTo>
                <a:lnTo>
                  <a:pt x="968" y="210"/>
                </a:lnTo>
                <a:lnTo>
                  <a:pt x="956" y="212"/>
                </a:lnTo>
                <a:lnTo>
                  <a:pt x="942" y="216"/>
                </a:lnTo>
                <a:lnTo>
                  <a:pt x="930" y="222"/>
                </a:lnTo>
                <a:lnTo>
                  <a:pt x="920" y="228"/>
                </a:lnTo>
                <a:lnTo>
                  <a:pt x="902" y="242"/>
                </a:lnTo>
                <a:lnTo>
                  <a:pt x="896" y="248"/>
                </a:lnTo>
                <a:lnTo>
                  <a:pt x="890" y="252"/>
                </a:lnTo>
                <a:lnTo>
                  <a:pt x="882" y="254"/>
                </a:lnTo>
                <a:lnTo>
                  <a:pt x="838" y="254"/>
                </a:lnTo>
                <a:lnTo>
                  <a:pt x="834" y="252"/>
                </a:lnTo>
                <a:lnTo>
                  <a:pt x="832" y="250"/>
                </a:lnTo>
                <a:lnTo>
                  <a:pt x="830" y="248"/>
                </a:lnTo>
                <a:lnTo>
                  <a:pt x="830" y="246"/>
                </a:lnTo>
                <a:lnTo>
                  <a:pt x="830" y="8"/>
                </a:lnTo>
                <a:lnTo>
                  <a:pt x="828" y="4"/>
                </a:lnTo>
                <a:lnTo>
                  <a:pt x="828" y="2"/>
                </a:lnTo>
                <a:lnTo>
                  <a:pt x="824" y="0"/>
                </a:lnTo>
                <a:lnTo>
                  <a:pt x="822" y="0"/>
                </a:lnTo>
                <a:lnTo>
                  <a:pt x="594" y="0"/>
                </a:lnTo>
                <a:lnTo>
                  <a:pt x="590" y="0"/>
                </a:lnTo>
                <a:lnTo>
                  <a:pt x="588" y="2"/>
                </a:lnTo>
                <a:lnTo>
                  <a:pt x="586" y="4"/>
                </a:lnTo>
                <a:lnTo>
                  <a:pt x="586" y="8"/>
                </a:lnTo>
                <a:lnTo>
                  <a:pt x="586" y="54"/>
                </a:lnTo>
                <a:lnTo>
                  <a:pt x="586" y="62"/>
                </a:lnTo>
                <a:lnTo>
                  <a:pt x="590" y="68"/>
                </a:lnTo>
                <a:lnTo>
                  <a:pt x="596" y="74"/>
                </a:lnTo>
                <a:lnTo>
                  <a:pt x="610" y="90"/>
                </a:lnTo>
                <a:lnTo>
                  <a:pt x="616" y="100"/>
                </a:lnTo>
                <a:lnTo>
                  <a:pt x="622" y="112"/>
                </a:lnTo>
                <a:lnTo>
                  <a:pt x="628" y="124"/>
                </a:lnTo>
                <a:lnTo>
                  <a:pt x="628" y="136"/>
                </a:lnTo>
                <a:lnTo>
                  <a:pt x="626" y="152"/>
                </a:lnTo>
                <a:lnTo>
                  <a:pt x="622" y="168"/>
                </a:lnTo>
                <a:lnTo>
                  <a:pt x="614" y="184"/>
                </a:lnTo>
                <a:lnTo>
                  <a:pt x="604" y="196"/>
                </a:lnTo>
                <a:lnTo>
                  <a:pt x="592" y="206"/>
                </a:lnTo>
                <a:lnTo>
                  <a:pt x="576" y="214"/>
                </a:lnTo>
                <a:lnTo>
                  <a:pt x="562" y="218"/>
                </a:lnTo>
                <a:lnTo>
                  <a:pt x="544" y="220"/>
                </a:lnTo>
                <a:lnTo>
                  <a:pt x="528" y="218"/>
                </a:lnTo>
                <a:lnTo>
                  <a:pt x="512" y="214"/>
                </a:lnTo>
                <a:lnTo>
                  <a:pt x="496" y="206"/>
                </a:lnTo>
                <a:lnTo>
                  <a:pt x="484" y="196"/>
                </a:lnTo>
                <a:lnTo>
                  <a:pt x="474" y="184"/>
                </a:lnTo>
                <a:lnTo>
                  <a:pt x="466" y="168"/>
                </a:lnTo>
                <a:lnTo>
                  <a:pt x="462" y="152"/>
                </a:lnTo>
                <a:lnTo>
                  <a:pt x="460" y="136"/>
                </a:lnTo>
                <a:lnTo>
                  <a:pt x="462" y="124"/>
                </a:lnTo>
                <a:lnTo>
                  <a:pt x="466" y="112"/>
                </a:lnTo>
                <a:lnTo>
                  <a:pt x="472" y="100"/>
                </a:lnTo>
                <a:lnTo>
                  <a:pt x="478" y="90"/>
                </a:lnTo>
                <a:lnTo>
                  <a:pt x="492" y="74"/>
                </a:lnTo>
                <a:lnTo>
                  <a:pt x="498" y="68"/>
                </a:lnTo>
                <a:lnTo>
                  <a:pt x="502" y="62"/>
                </a:lnTo>
                <a:lnTo>
                  <a:pt x="502" y="54"/>
                </a:lnTo>
                <a:lnTo>
                  <a:pt x="502" y="8"/>
                </a:lnTo>
                <a:lnTo>
                  <a:pt x="502" y="4"/>
                </a:lnTo>
                <a:lnTo>
                  <a:pt x="500" y="2"/>
                </a:lnTo>
                <a:lnTo>
                  <a:pt x="498" y="0"/>
                </a:lnTo>
                <a:lnTo>
                  <a:pt x="494" y="0"/>
                </a:lnTo>
                <a:lnTo>
                  <a:pt x="244" y="0"/>
                </a:lnTo>
                <a:lnTo>
                  <a:pt x="240" y="0"/>
                </a:lnTo>
                <a:lnTo>
                  <a:pt x="238" y="2"/>
                </a:lnTo>
                <a:lnTo>
                  <a:pt x="236" y="4"/>
                </a:lnTo>
                <a:lnTo>
                  <a:pt x="236" y="8"/>
                </a:lnTo>
                <a:lnTo>
                  <a:pt x="236" y="248"/>
                </a:lnTo>
                <a:lnTo>
                  <a:pt x="234" y="252"/>
                </a:lnTo>
                <a:lnTo>
                  <a:pt x="232" y="254"/>
                </a:lnTo>
                <a:lnTo>
                  <a:pt x="230" y="256"/>
                </a:lnTo>
                <a:lnTo>
                  <a:pt x="228" y="256"/>
                </a:lnTo>
                <a:lnTo>
                  <a:pt x="174" y="256"/>
                </a:lnTo>
                <a:lnTo>
                  <a:pt x="166" y="256"/>
                </a:lnTo>
                <a:lnTo>
                  <a:pt x="160" y="252"/>
                </a:lnTo>
                <a:lnTo>
                  <a:pt x="154" y="246"/>
                </a:lnTo>
                <a:lnTo>
                  <a:pt x="136" y="232"/>
                </a:lnTo>
                <a:lnTo>
                  <a:pt x="126" y="226"/>
                </a:lnTo>
                <a:lnTo>
                  <a:pt x="114" y="220"/>
                </a:lnTo>
                <a:lnTo>
                  <a:pt x="102" y="214"/>
                </a:lnTo>
                <a:lnTo>
                  <a:pt x="88" y="214"/>
                </a:lnTo>
                <a:lnTo>
                  <a:pt x="70" y="214"/>
                </a:lnTo>
                <a:lnTo>
                  <a:pt x="54" y="220"/>
                </a:lnTo>
                <a:lnTo>
                  <a:pt x="40" y="228"/>
                </a:lnTo>
                <a:lnTo>
                  <a:pt x="26" y="238"/>
                </a:lnTo>
                <a:lnTo>
                  <a:pt x="16" y="250"/>
                </a:lnTo>
                <a:lnTo>
                  <a:pt x="6" y="264"/>
                </a:lnTo>
                <a:lnTo>
                  <a:pt x="2" y="280"/>
                </a:lnTo>
                <a:lnTo>
                  <a:pt x="0" y="298"/>
                </a:lnTo>
                <a:lnTo>
                  <a:pt x="2" y="314"/>
                </a:lnTo>
                <a:lnTo>
                  <a:pt x="6" y="330"/>
                </a:lnTo>
                <a:lnTo>
                  <a:pt x="16" y="346"/>
                </a:lnTo>
                <a:lnTo>
                  <a:pt x="26" y="358"/>
                </a:lnTo>
                <a:lnTo>
                  <a:pt x="40" y="368"/>
                </a:lnTo>
                <a:lnTo>
                  <a:pt x="54" y="376"/>
                </a:lnTo>
                <a:lnTo>
                  <a:pt x="70" y="380"/>
                </a:lnTo>
                <a:lnTo>
                  <a:pt x="88" y="382"/>
                </a:lnTo>
                <a:lnTo>
                  <a:pt x="102" y="380"/>
                </a:lnTo>
                <a:lnTo>
                  <a:pt x="114" y="376"/>
                </a:lnTo>
                <a:lnTo>
                  <a:pt x="126" y="370"/>
                </a:lnTo>
                <a:lnTo>
                  <a:pt x="136" y="364"/>
                </a:lnTo>
                <a:lnTo>
                  <a:pt x="154" y="350"/>
                </a:lnTo>
                <a:lnTo>
                  <a:pt x="160" y="344"/>
                </a:lnTo>
                <a:lnTo>
                  <a:pt x="166" y="340"/>
                </a:lnTo>
                <a:lnTo>
                  <a:pt x="174" y="338"/>
                </a:lnTo>
                <a:lnTo>
                  <a:pt x="228" y="338"/>
                </a:lnTo>
                <a:lnTo>
                  <a:pt x="230" y="340"/>
                </a:lnTo>
                <a:lnTo>
                  <a:pt x="232" y="342"/>
                </a:lnTo>
                <a:lnTo>
                  <a:pt x="234" y="344"/>
                </a:lnTo>
                <a:lnTo>
                  <a:pt x="236" y="346"/>
                </a:lnTo>
                <a:lnTo>
                  <a:pt x="236" y="586"/>
                </a:lnTo>
                <a:lnTo>
                  <a:pt x="236" y="590"/>
                </a:lnTo>
                <a:lnTo>
                  <a:pt x="238" y="592"/>
                </a:lnTo>
                <a:lnTo>
                  <a:pt x="240" y="594"/>
                </a:lnTo>
                <a:lnTo>
                  <a:pt x="244" y="594"/>
                </a:lnTo>
                <a:lnTo>
                  <a:pt x="822" y="594"/>
                </a:lnTo>
                <a:lnTo>
                  <a:pt x="824" y="594"/>
                </a:lnTo>
                <a:lnTo>
                  <a:pt x="828" y="592"/>
                </a:lnTo>
                <a:lnTo>
                  <a:pt x="828" y="590"/>
                </a:lnTo>
                <a:lnTo>
                  <a:pt x="830" y="586"/>
                </a:lnTo>
                <a:lnTo>
                  <a:pt x="830" y="344"/>
                </a:lnTo>
                <a:lnTo>
                  <a:pt x="830" y="340"/>
                </a:lnTo>
                <a:lnTo>
                  <a:pt x="832" y="338"/>
                </a:lnTo>
                <a:lnTo>
                  <a:pt x="834" y="336"/>
                </a:lnTo>
                <a:lnTo>
                  <a:pt x="838" y="336"/>
                </a:lnTo>
                <a:lnTo>
                  <a:pt x="882" y="336"/>
                </a:lnTo>
                <a:lnTo>
                  <a:pt x="890" y="338"/>
                </a:lnTo>
                <a:lnTo>
                  <a:pt x="896" y="340"/>
                </a:lnTo>
                <a:lnTo>
                  <a:pt x="902" y="346"/>
                </a:lnTo>
                <a:lnTo>
                  <a:pt x="920" y="360"/>
                </a:lnTo>
                <a:lnTo>
                  <a:pt x="930" y="366"/>
                </a:lnTo>
                <a:lnTo>
                  <a:pt x="942" y="372"/>
                </a:lnTo>
                <a:lnTo>
                  <a:pt x="956" y="378"/>
                </a:lnTo>
                <a:lnTo>
                  <a:pt x="968" y="378"/>
                </a:lnTo>
                <a:lnTo>
                  <a:pt x="986" y="378"/>
                </a:lnTo>
                <a:lnTo>
                  <a:pt x="1002" y="372"/>
                </a:lnTo>
                <a:lnTo>
                  <a:pt x="1018" y="364"/>
                </a:lnTo>
                <a:lnTo>
                  <a:pt x="1030" y="354"/>
                </a:lnTo>
                <a:lnTo>
                  <a:pt x="1042" y="342"/>
                </a:lnTo>
                <a:lnTo>
                  <a:pt x="1050" y="328"/>
                </a:lnTo>
                <a:lnTo>
                  <a:pt x="1054" y="312"/>
                </a:lnTo>
                <a:lnTo>
                  <a:pt x="1056" y="294"/>
                </a:lnTo>
                <a:lnTo>
                  <a:pt x="1054" y="278"/>
                </a:lnTo>
                <a:lnTo>
                  <a:pt x="1050" y="262"/>
                </a:lnTo>
                <a:lnTo>
                  <a:pt x="1042" y="246"/>
                </a:lnTo>
                <a:lnTo>
                  <a:pt x="1030" y="234"/>
                </a:lnTo>
                <a:lnTo>
                  <a:pt x="1018" y="224"/>
                </a:lnTo>
                <a:lnTo>
                  <a:pt x="1002" y="216"/>
                </a:lnTo>
                <a:lnTo>
                  <a:pt x="986" y="212"/>
                </a:lnTo>
                <a:lnTo>
                  <a:pt x="968" y="210"/>
                </a:lnTo>
                <a:close/>
              </a:path>
            </a:pathLst>
          </a:custGeom>
          <a:gradFill rotWithShape="1">
            <a:gsLst>
              <a:gs pos="0">
                <a:srgbClr val="A0A2A4"/>
              </a:gs>
              <a:gs pos="100000">
                <a:srgbClr val="7F7F7F"/>
              </a:gs>
            </a:gsLst>
            <a:lin ang="5400000"/>
          </a:gradFill>
          <a:ln w="3175">
            <a:solidFill>
              <a:srgbClr val="A0A2A4"/>
            </a:solidFill>
            <a:round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TW" alt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4" name="Freeform 23"/>
          <p:cNvSpPr>
            <a:spLocks/>
          </p:cNvSpPr>
          <p:nvPr/>
        </p:nvSpPr>
        <p:spPr bwMode="auto">
          <a:xfrm rot="-16200000">
            <a:off x="1966913" y="1903412"/>
            <a:ext cx="3009900" cy="2200275"/>
          </a:xfrm>
          <a:custGeom>
            <a:avLst/>
            <a:gdLst>
              <a:gd name="T0" fmla="*/ 2147483647 w 812"/>
              <a:gd name="T1" fmla="*/ 1831463821 h 594"/>
              <a:gd name="T2" fmla="*/ 2147483647 w 812"/>
              <a:gd name="T3" fmla="*/ 1971004456 h 594"/>
              <a:gd name="T4" fmla="*/ 2147483647 w 812"/>
              <a:gd name="T5" fmla="*/ 2145430988 h 594"/>
              <a:gd name="T6" fmla="*/ 2147483647 w 812"/>
              <a:gd name="T7" fmla="*/ 2147483647 h 594"/>
              <a:gd name="T8" fmla="*/ 2147483647 w 812"/>
              <a:gd name="T9" fmla="*/ 2147483647 h 594"/>
              <a:gd name="T10" fmla="*/ 2147483647 w 812"/>
              <a:gd name="T11" fmla="*/ 69768841 h 594"/>
              <a:gd name="T12" fmla="*/ 2147483647 w 812"/>
              <a:gd name="T13" fmla="*/ 17441472 h 594"/>
              <a:gd name="T14" fmla="*/ 2147483647 w 812"/>
              <a:gd name="T15" fmla="*/ 0 h 594"/>
              <a:gd name="T16" fmla="*/ 2147483647 w 812"/>
              <a:gd name="T17" fmla="*/ 17441472 h 594"/>
              <a:gd name="T18" fmla="*/ 2147483647 w 812"/>
              <a:gd name="T19" fmla="*/ 401177480 h 594"/>
              <a:gd name="T20" fmla="*/ 2147483647 w 812"/>
              <a:gd name="T21" fmla="*/ 505832218 h 594"/>
              <a:gd name="T22" fmla="*/ 2147483647 w 812"/>
              <a:gd name="T23" fmla="*/ 697700222 h 594"/>
              <a:gd name="T24" fmla="*/ 2147483647 w 812"/>
              <a:gd name="T25" fmla="*/ 994222964 h 594"/>
              <a:gd name="T26" fmla="*/ 2147483647 w 812"/>
              <a:gd name="T27" fmla="*/ 1255862762 h 594"/>
              <a:gd name="T28" fmla="*/ 2147483647 w 812"/>
              <a:gd name="T29" fmla="*/ 1622154345 h 594"/>
              <a:gd name="T30" fmla="*/ 2147483647 w 812"/>
              <a:gd name="T31" fmla="*/ 1831463821 h 594"/>
              <a:gd name="T32" fmla="*/ 2147483647 w 812"/>
              <a:gd name="T33" fmla="*/ 1831463821 h 594"/>
              <a:gd name="T34" fmla="*/ 2074180305 w 812"/>
              <a:gd name="T35" fmla="*/ 1622154345 h 594"/>
              <a:gd name="T36" fmla="*/ 1865019340 w 812"/>
              <a:gd name="T37" fmla="*/ 1255862762 h 594"/>
              <a:gd name="T38" fmla="*/ 1865019340 w 812"/>
              <a:gd name="T39" fmla="*/ 994222964 h 594"/>
              <a:gd name="T40" fmla="*/ 2021889326 w 812"/>
              <a:gd name="T41" fmla="*/ 697700222 h 594"/>
              <a:gd name="T42" fmla="*/ 2147483647 w 812"/>
              <a:gd name="T43" fmla="*/ 505832218 h 594"/>
              <a:gd name="T44" fmla="*/ 2147483647 w 812"/>
              <a:gd name="T45" fmla="*/ 69768841 h 594"/>
              <a:gd name="T46" fmla="*/ 2147483647 w 812"/>
              <a:gd name="T47" fmla="*/ 17441472 h 594"/>
              <a:gd name="T48" fmla="*/ 69720322 w 812"/>
              <a:gd name="T49" fmla="*/ 0 h 594"/>
              <a:gd name="T50" fmla="*/ 17429342 w 812"/>
              <a:gd name="T51" fmla="*/ 17441472 h 594"/>
              <a:gd name="T52" fmla="*/ 0 w 812"/>
              <a:gd name="T53" fmla="*/ 2147483647 h 594"/>
              <a:gd name="T54" fmla="*/ 0 w 812"/>
              <a:gd name="T55" fmla="*/ 2147483647 h 594"/>
              <a:gd name="T56" fmla="*/ 17429342 w 812"/>
              <a:gd name="T57" fmla="*/ 2147483647 h 594"/>
              <a:gd name="T58" fmla="*/ 69720322 w 812"/>
              <a:gd name="T59" fmla="*/ 2147483647 h 594"/>
              <a:gd name="T60" fmla="*/ 2147483647 w 812"/>
              <a:gd name="T61" fmla="*/ 2147483647 h 594"/>
              <a:gd name="T62" fmla="*/ 2147483647 w 812"/>
              <a:gd name="T63" fmla="*/ 2147483647 h 594"/>
              <a:gd name="T64" fmla="*/ 2147483647 w 812"/>
              <a:gd name="T65" fmla="*/ 2147483647 h 594"/>
              <a:gd name="T66" fmla="*/ 2143900627 w 812"/>
              <a:gd name="T67" fmla="*/ 2147483647 h 594"/>
              <a:gd name="T68" fmla="*/ 1917307367 w 812"/>
              <a:gd name="T69" fmla="*/ 2147483647 h 594"/>
              <a:gd name="T70" fmla="*/ 1865019340 w 812"/>
              <a:gd name="T71" fmla="*/ 2147483647 h 594"/>
              <a:gd name="T72" fmla="*/ 1987027689 w 812"/>
              <a:gd name="T73" fmla="*/ 2147483647 h 594"/>
              <a:gd name="T74" fmla="*/ 2147483647 w 812"/>
              <a:gd name="T75" fmla="*/ 2147483647 h 594"/>
              <a:gd name="T76" fmla="*/ 2147483647 w 812"/>
              <a:gd name="T77" fmla="*/ 2147483647 h 594"/>
              <a:gd name="T78" fmla="*/ 2147483647 w 812"/>
              <a:gd name="T79" fmla="*/ 2147483647 h 594"/>
              <a:gd name="T80" fmla="*/ 2147483647 w 812"/>
              <a:gd name="T81" fmla="*/ 2147483647 h 594"/>
              <a:gd name="T82" fmla="*/ 2147483647 w 812"/>
              <a:gd name="T83" fmla="*/ 2147483647 h 594"/>
              <a:gd name="T84" fmla="*/ 2147483647 w 812"/>
              <a:gd name="T85" fmla="*/ 2147483647 h 594"/>
              <a:gd name="T86" fmla="*/ 2147483647 w 812"/>
              <a:gd name="T87" fmla="*/ 2147483647 h 594"/>
              <a:gd name="T88" fmla="*/ 2147483647 w 812"/>
              <a:gd name="T89" fmla="*/ 2147483647 h 594"/>
              <a:gd name="T90" fmla="*/ 2147483647 w 812"/>
              <a:gd name="T91" fmla="*/ 2147483647 h 594"/>
              <a:gd name="T92" fmla="*/ 2147483647 w 812"/>
              <a:gd name="T93" fmla="*/ 2147483647 h 594"/>
              <a:gd name="T94" fmla="*/ 2147483647 w 812"/>
              <a:gd name="T95" fmla="*/ 2147483647 h 594"/>
              <a:gd name="T96" fmla="*/ 2147483647 w 812"/>
              <a:gd name="T97" fmla="*/ 2147483647 h 594"/>
              <a:gd name="T98" fmla="*/ 2147483647 w 812"/>
              <a:gd name="T99" fmla="*/ 2147483647 h 594"/>
              <a:gd name="T100" fmla="*/ 2147483647 w 812"/>
              <a:gd name="T101" fmla="*/ 2147483647 h 594"/>
              <a:gd name="T102" fmla="*/ 2147483647 w 812"/>
              <a:gd name="T103" fmla="*/ 2147483647 h 594"/>
              <a:gd name="T104" fmla="*/ 2147483647 w 812"/>
              <a:gd name="T105" fmla="*/ 2147483647 h 594"/>
              <a:gd name="T106" fmla="*/ 2147483647 w 812"/>
              <a:gd name="T107" fmla="*/ 2147483647 h 594"/>
              <a:gd name="T108" fmla="*/ 2147483647 w 812"/>
              <a:gd name="T109" fmla="*/ 2147483647 h 594"/>
              <a:gd name="T110" fmla="*/ 2147483647 w 812"/>
              <a:gd name="T111" fmla="*/ 2147483647 h 594"/>
              <a:gd name="T112" fmla="*/ 2147483647 w 812"/>
              <a:gd name="T113" fmla="*/ 2147483647 h 594"/>
              <a:gd name="T114" fmla="*/ 2147483647 w 812"/>
              <a:gd name="T115" fmla="*/ 2147483647 h 594"/>
              <a:gd name="T116" fmla="*/ 2147483647 w 812"/>
              <a:gd name="T117" fmla="*/ 2127989516 h 594"/>
              <a:gd name="T118" fmla="*/ 2147483647 w 812"/>
              <a:gd name="T119" fmla="*/ 1866349718 h 594"/>
              <a:gd name="T120" fmla="*/ 2147483647 w 812"/>
              <a:gd name="T121" fmla="*/ 1814022349 h 5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12"/>
              <a:gd name="T184" fmla="*/ 0 h 594"/>
              <a:gd name="T185" fmla="*/ 812 w 812"/>
              <a:gd name="T186" fmla="*/ 594 h 59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12" h="594">
                <a:moveTo>
                  <a:pt x="724" y="208"/>
                </a:moveTo>
                <a:lnTo>
                  <a:pt x="724" y="208"/>
                </a:lnTo>
                <a:lnTo>
                  <a:pt x="712" y="210"/>
                </a:lnTo>
                <a:lnTo>
                  <a:pt x="698" y="214"/>
                </a:lnTo>
                <a:lnTo>
                  <a:pt x="686" y="220"/>
                </a:lnTo>
                <a:lnTo>
                  <a:pt x="676" y="226"/>
                </a:lnTo>
                <a:lnTo>
                  <a:pt x="660" y="240"/>
                </a:lnTo>
                <a:lnTo>
                  <a:pt x="652" y="246"/>
                </a:lnTo>
                <a:lnTo>
                  <a:pt x="646" y="250"/>
                </a:lnTo>
                <a:lnTo>
                  <a:pt x="638" y="250"/>
                </a:lnTo>
                <a:lnTo>
                  <a:pt x="602" y="250"/>
                </a:lnTo>
                <a:lnTo>
                  <a:pt x="600" y="250"/>
                </a:lnTo>
                <a:lnTo>
                  <a:pt x="596" y="248"/>
                </a:lnTo>
                <a:lnTo>
                  <a:pt x="596" y="246"/>
                </a:lnTo>
                <a:lnTo>
                  <a:pt x="594" y="242"/>
                </a:lnTo>
                <a:lnTo>
                  <a:pt x="594" y="8"/>
                </a:lnTo>
                <a:lnTo>
                  <a:pt x="594" y="4"/>
                </a:lnTo>
                <a:lnTo>
                  <a:pt x="592" y="2"/>
                </a:lnTo>
                <a:lnTo>
                  <a:pt x="590" y="0"/>
                </a:lnTo>
                <a:lnTo>
                  <a:pt x="586" y="0"/>
                </a:lnTo>
                <a:lnTo>
                  <a:pt x="346" y="0"/>
                </a:lnTo>
                <a:lnTo>
                  <a:pt x="344" y="0"/>
                </a:lnTo>
                <a:lnTo>
                  <a:pt x="340" y="2"/>
                </a:lnTo>
                <a:lnTo>
                  <a:pt x="340" y="4"/>
                </a:lnTo>
                <a:lnTo>
                  <a:pt x="338" y="8"/>
                </a:lnTo>
                <a:lnTo>
                  <a:pt x="338" y="46"/>
                </a:lnTo>
                <a:lnTo>
                  <a:pt x="340" y="52"/>
                </a:lnTo>
                <a:lnTo>
                  <a:pt x="344" y="58"/>
                </a:lnTo>
                <a:lnTo>
                  <a:pt x="350" y="64"/>
                </a:lnTo>
                <a:lnTo>
                  <a:pt x="364" y="80"/>
                </a:lnTo>
                <a:lnTo>
                  <a:pt x="370" y="92"/>
                </a:lnTo>
                <a:lnTo>
                  <a:pt x="376" y="102"/>
                </a:lnTo>
                <a:lnTo>
                  <a:pt x="380" y="114"/>
                </a:lnTo>
                <a:lnTo>
                  <a:pt x="382" y="126"/>
                </a:lnTo>
                <a:lnTo>
                  <a:pt x="380" y="144"/>
                </a:lnTo>
                <a:lnTo>
                  <a:pt x="376" y="160"/>
                </a:lnTo>
                <a:lnTo>
                  <a:pt x="368" y="174"/>
                </a:lnTo>
                <a:lnTo>
                  <a:pt x="358" y="186"/>
                </a:lnTo>
                <a:lnTo>
                  <a:pt x="344" y="196"/>
                </a:lnTo>
                <a:lnTo>
                  <a:pt x="330" y="204"/>
                </a:lnTo>
                <a:lnTo>
                  <a:pt x="314" y="210"/>
                </a:lnTo>
                <a:lnTo>
                  <a:pt x="298" y="212"/>
                </a:lnTo>
                <a:lnTo>
                  <a:pt x="280" y="210"/>
                </a:lnTo>
                <a:lnTo>
                  <a:pt x="264" y="204"/>
                </a:lnTo>
                <a:lnTo>
                  <a:pt x="250" y="196"/>
                </a:lnTo>
                <a:lnTo>
                  <a:pt x="238" y="186"/>
                </a:lnTo>
                <a:lnTo>
                  <a:pt x="228" y="174"/>
                </a:lnTo>
                <a:lnTo>
                  <a:pt x="220" y="160"/>
                </a:lnTo>
                <a:lnTo>
                  <a:pt x="214" y="144"/>
                </a:lnTo>
                <a:lnTo>
                  <a:pt x="212" y="126"/>
                </a:lnTo>
                <a:lnTo>
                  <a:pt x="214" y="114"/>
                </a:lnTo>
                <a:lnTo>
                  <a:pt x="218" y="102"/>
                </a:lnTo>
                <a:lnTo>
                  <a:pt x="224" y="92"/>
                </a:lnTo>
                <a:lnTo>
                  <a:pt x="232" y="80"/>
                </a:lnTo>
                <a:lnTo>
                  <a:pt x="244" y="64"/>
                </a:lnTo>
                <a:lnTo>
                  <a:pt x="250" y="58"/>
                </a:lnTo>
                <a:lnTo>
                  <a:pt x="254" y="52"/>
                </a:lnTo>
                <a:lnTo>
                  <a:pt x="256" y="46"/>
                </a:lnTo>
                <a:lnTo>
                  <a:pt x="256" y="8"/>
                </a:lnTo>
                <a:lnTo>
                  <a:pt x="256" y="4"/>
                </a:lnTo>
                <a:lnTo>
                  <a:pt x="254" y="2"/>
                </a:lnTo>
                <a:lnTo>
                  <a:pt x="252" y="0"/>
                </a:lnTo>
                <a:lnTo>
                  <a:pt x="248" y="0"/>
                </a:lnTo>
                <a:lnTo>
                  <a:pt x="8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8"/>
                </a:lnTo>
                <a:lnTo>
                  <a:pt x="0" y="586"/>
                </a:lnTo>
                <a:lnTo>
                  <a:pt x="0" y="594"/>
                </a:lnTo>
                <a:lnTo>
                  <a:pt x="0" y="586"/>
                </a:lnTo>
                <a:lnTo>
                  <a:pt x="2" y="584"/>
                </a:lnTo>
                <a:lnTo>
                  <a:pt x="4" y="580"/>
                </a:lnTo>
                <a:lnTo>
                  <a:pt x="6" y="580"/>
                </a:lnTo>
                <a:lnTo>
                  <a:pt x="8" y="578"/>
                </a:lnTo>
                <a:lnTo>
                  <a:pt x="248" y="578"/>
                </a:lnTo>
                <a:lnTo>
                  <a:pt x="252" y="578"/>
                </a:lnTo>
                <a:lnTo>
                  <a:pt x="254" y="576"/>
                </a:lnTo>
                <a:lnTo>
                  <a:pt x="256" y="574"/>
                </a:lnTo>
                <a:lnTo>
                  <a:pt x="256" y="570"/>
                </a:lnTo>
                <a:lnTo>
                  <a:pt x="256" y="532"/>
                </a:lnTo>
                <a:lnTo>
                  <a:pt x="256" y="526"/>
                </a:lnTo>
                <a:lnTo>
                  <a:pt x="250" y="518"/>
                </a:lnTo>
                <a:lnTo>
                  <a:pt x="246" y="512"/>
                </a:lnTo>
                <a:lnTo>
                  <a:pt x="232" y="496"/>
                </a:lnTo>
                <a:lnTo>
                  <a:pt x="226" y="486"/>
                </a:lnTo>
                <a:lnTo>
                  <a:pt x="220" y="474"/>
                </a:lnTo>
                <a:lnTo>
                  <a:pt x="214" y="462"/>
                </a:lnTo>
                <a:lnTo>
                  <a:pt x="214" y="450"/>
                </a:lnTo>
                <a:lnTo>
                  <a:pt x="214" y="434"/>
                </a:lnTo>
                <a:lnTo>
                  <a:pt x="220" y="418"/>
                </a:lnTo>
                <a:lnTo>
                  <a:pt x="228" y="404"/>
                </a:lnTo>
                <a:lnTo>
                  <a:pt x="238" y="392"/>
                </a:lnTo>
                <a:lnTo>
                  <a:pt x="250" y="380"/>
                </a:lnTo>
                <a:lnTo>
                  <a:pt x="264" y="372"/>
                </a:lnTo>
                <a:lnTo>
                  <a:pt x="280" y="368"/>
                </a:lnTo>
                <a:lnTo>
                  <a:pt x="298" y="366"/>
                </a:lnTo>
                <a:lnTo>
                  <a:pt x="314" y="368"/>
                </a:lnTo>
                <a:lnTo>
                  <a:pt x="330" y="372"/>
                </a:lnTo>
                <a:lnTo>
                  <a:pt x="346" y="380"/>
                </a:lnTo>
                <a:lnTo>
                  <a:pt x="358" y="392"/>
                </a:lnTo>
                <a:lnTo>
                  <a:pt x="368" y="404"/>
                </a:lnTo>
                <a:lnTo>
                  <a:pt x="376" y="418"/>
                </a:lnTo>
                <a:lnTo>
                  <a:pt x="380" y="434"/>
                </a:lnTo>
                <a:lnTo>
                  <a:pt x="382" y="450"/>
                </a:lnTo>
                <a:lnTo>
                  <a:pt x="380" y="462"/>
                </a:lnTo>
                <a:lnTo>
                  <a:pt x="376" y="474"/>
                </a:lnTo>
                <a:lnTo>
                  <a:pt x="370" y="486"/>
                </a:lnTo>
                <a:lnTo>
                  <a:pt x="364" y="496"/>
                </a:lnTo>
                <a:lnTo>
                  <a:pt x="350" y="512"/>
                </a:lnTo>
                <a:lnTo>
                  <a:pt x="344" y="518"/>
                </a:lnTo>
                <a:lnTo>
                  <a:pt x="340" y="526"/>
                </a:lnTo>
                <a:lnTo>
                  <a:pt x="338" y="532"/>
                </a:lnTo>
                <a:lnTo>
                  <a:pt x="338" y="570"/>
                </a:lnTo>
                <a:lnTo>
                  <a:pt x="340" y="574"/>
                </a:lnTo>
                <a:lnTo>
                  <a:pt x="342" y="576"/>
                </a:lnTo>
                <a:lnTo>
                  <a:pt x="344" y="578"/>
                </a:lnTo>
                <a:lnTo>
                  <a:pt x="346" y="578"/>
                </a:lnTo>
                <a:lnTo>
                  <a:pt x="586" y="578"/>
                </a:lnTo>
                <a:lnTo>
                  <a:pt x="590" y="578"/>
                </a:lnTo>
                <a:lnTo>
                  <a:pt x="592" y="576"/>
                </a:lnTo>
                <a:lnTo>
                  <a:pt x="594" y="574"/>
                </a:lnTo>
                <a:lnTo>
                  <a:pt x="594" y="570"/>
                </a:lnTo>
                <a:lnTo>
                  <a:pt x="594" y="342"/>
                </a:lnTo>
                <a:lnTo>
                  <a:pt x="596" y="338"/>
                </a:lnTo>
                <a:lnTo>
                  <a:pt x="596" y="336"/>
                </a:lnTo>
                <a:lnTo>
                  <a:pt x="600" y="334"/>
                </a:lnTo>
                <a:lnTo>
                  <a:pt x="602" y="334"/>
                </a:lnTo>
                <a:lnTo>
                  <a:pt x="638" y="334"/>
                </a:lnTo>
                <a:lnTo>
                  <a:pt x="646" y="334"/>
                </a:lnTo>
                <a:lnTo>
                  <a:pt x="652" y="338"/>
                </a:lnTo>
                <a:lnTo>
                  <a:pt x="660" y="344"/>
                </a:lnTo>
                <a:lnTo>
                  <a:pt x="676" y="358"/>
                </a:lnTo>
                <a:lnTo>
                  <a:pt x="686" y="364"/>
                </a:lnTo>
                <a:lnTo>
                  <a:pt x="698" y="370"/>
                </a:lnTo>
                <a:lnTo>
                  <a:pt x="712" y="374"/>
                </a:lnTo>
                <a:lnTo>
                  <a:pt x="724" y="376"/>
                </a:lnTo>
                <a:lnTo>
                  <a:pt x="742" y="374"/>
                </a:lnTo>
                <a:lnTo>
                  <a:pt x="758" y="370"/>
                </a:lnTo>
                <a:lnTo>
                  <a:pt x="774" y="362"/>
                </a:lnTo>
                <a:lnTo>
                  <a:pt x="786" y="352"/>
                </a:lnTo>
                <a:lnTo>
                  <a:pt x="798" y="340"/>
                </a:lnTo>
                <a:lnTo>
                  <a:pt x="806" y="324"/>
                </a:lnTo>
                <a:lnTo>
                  <a:pt x="812" y="310"/>
                </a:lnTo>
                <a:lnTo>
                  <a:pt x="812" y="292"/>
                </a:lnTo>
                <a:lnTo>
                  <a:pt x="812" y="274"/>
                </a:lnTo>
                <a:lnTo>
                  <a:pt x="806" y="260"/>
                </a:lnTo>
                <a:lnTo>
                  <a:pt x="798" y="244"/>
                </a:lnTo>
                <a:lnTo>
                  <a:pt x="786" y="232"/>
                </a:lnTo>
                <a:lnTo>
                  <a:pt x="774" y="222"/>
                </a:lnTo>
                <a:lnTo>
                  <a:pt x="758" y="214"/>
                </a:lnTo>
                <a:lnTo>
                  <a:pt x="742" y="210"/>
                </a:lnTo>
                <a:lnTo>
                  <a:pt x="724" y="208"/>
                </a:lnTo>
                <a:close/>
              </a:path>
            </a:pathLst>
          </a:custGeom>
          <a:gradFill rotWithShape="1">
            <a:gsLst>
              <a:gs pos="0">
                <a:srgbClr val="C1C2C4"/>
              </a:gs>
              <a:gs pos="100000">
                <a:srgbClr val="A0A2A4"/>
              </a:gs>
            </a:gsLst>
            <a:lin ang="5400000" scaled="1"/>
          </a:gradFill>
          <a:ln w="3175">
            <a:solidFill>
              <a:srgbClr val="ADADAD"/>
            </a:solidFill>
            <a:round/>
            <a:headEnd/>
            <a:tailEnd/>
          </a:ln>
          <a:effectLst>
            <a:outerShdw dist="38100" dir="5400000" algn="t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TW" alt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5" name="Freeform 24"/>
          <p:cNvSpPr>
            <a:spLocks/>
          </p:cNvSpPr>
          <p:nvPr/>
        </p:nvSpPr>
        <p:spPr bwMode="auto">
          <a:xfrm rot="10800000">
            <a:off x="6767513" y="1517650"/>
            <a:ext cx="2200275" cy="2990850"/>
          </a:xfrm>
          <a:custGeom>
            <a:avLst/>
            <a:gdLst>
              <a:gd name="T0" fmla="*/ 2147483647 w 594"/>
              <a:gd name="T1" fmla="*/ 2147483647 h 806"/>
              <a:gd name="T2" fmla="*/ 2147483647 w 594"/>
              <a:gd name="T3" fmla="*/ 2147483647 h 806"/>
              <a:gd name="T4" fmla="*/ 2147483647 w 594"/>
              <a:gd name="T5" fmla="*/ 2147483647 h 806"/>
              <a:gd name="T6" fmla="*/ 2147483647 w 594"/>
              <a:gd name="T7" fmla="*/ 2147483647 h 806"/>
              <a:gd name="T8" fmla="*/ 2147483647 w 594"/>
              <a:gd name="T9" fmla="*/ 2147483647 h 806"/>
              <a:gd name="T10" fmla="*/ 2147483647 w 594"/>
              <a:gd name="T11" fmla="*/ 2147483647 h 806"/>
              <a:gd name="T12" fmla="*/ 2147483647 w 594"/>
              <a:gd name="T13" fmla="*/ 2147483647 h 806"/>
              <a:gd name="T14" fmla="*/ 2147483647 w 594"/>
              <a:gd name="T15" fmla="*/ 2147483647 h 806"/>
              <a:gd name="T16" fmla="*/ 2147483647 w 594"/>
              <a:gd name="T17" fmla="*/ 1917713134 h 806"/>
              <a:gd name="T18" fmla="*/ 2147483647 w 594"/>
              <a:gd name="T19" fmla="*/ 1882844871 h 806"/>
              <a:gd name="T20" fmla="*/ 2147483647 w 594"/>
              <a:gd name="T21" fmla="*/ 1847976608 h 806"/>
              <a:gd name="T22" fmla="*/ 2147483647 w 594"/>
              <a:gd name="T23" fmla="*/ 1847976608 h 806"/>
              <a:gd name="T24" fmla="*/ 2147483647 w 594"/>
              <a:gd name="T25" fmla="*/ 1847976608 h 806"/>
              <a:gd name="T26" fmla="*/ 2147483647 w 594"/>
              <a:gd name="T27" fmla="*/ 1760808903 h 806"/>
              <a:gd name="T28" fmla="*/ 2147483647 w 594"/>
              <a:gd name="T29" fmla="*/ 1447000440 h 806"/>
              <a:gd name="T30" fmla="*/ 2147483647 w 594"/>
              <a:gd name="T31" fmla="*/ 1324964472 h 806"/>
              <a:gd name="T32" fmla="*/ 2147483647 w 594"/>
              <a:gd name="T33" fmla="*/ 1272665030 h 806"/>
              <a:gd name="T34" fmla="*/ 2147483647 w 594"/>
              <a:gd name="T35" fmla="*/ 1046024272 h 806"/>
              <a:gd name="T36" fmla="*/ 2147483647 w 594"/>
              <a:gd name="T37" fmla="*/ 836820599 h 806"/>
              <a:gd name="T38" fmla="*/ 2147483647 w 594"/>
              <a:gd name="T39" fmla="*/ 732218762 h 806"/>
              <a:gd name="T40" fmla="*/ 2147483647 w 594"/>
              <a:gd name="T41" fmla="*/ 435844431 h 806"/>
              <a:gd name="T42" fmla="*/ 2147483647 w 594"/>
              <a:gd name="T43" fmla="*/ 209203674 h 806"/>
              <a:gd name="T44" fmla="*/ 2147483647 w 594"/>
              <a:gd name="T45" fmla="*/ 52302395 h 806"/>
              <a:gd name="T46" fmla="*/ 2147483647 w 594"/>
              <a:gd name="T47" fmla="*/ 0 h 806"/>
              <a:gd name="T48" fmla="*/ 2147483647 w 594"/>
              <a:gd name="T49" fmla="*/ 0 h 806"/>
              <a:gd name="T50" fmla="*/ 2147483647 w 594"/>
              <a:gd name="T51" fmla="*/ 122035968 h 806"/>
              <a:gd name="T52" fmla="*/ 1988444794 w 594"/>
              <a:gd name="T53" fmla="*/ 313808463 h 806"/>
              <a:gd name="T54" fmla="*/ 1866348654 w 594"/>
              <a:gd name="T55" fmla="*/ 575314531 h 806"/>
              <a:gd name="T56" fmla="*/ 1848904238 w 594"/>
              <a:gd name="T57" fmla="*/ 732218762 h 806"/>
              <a:gd name="T58" fmla="*/ 1901234531 w 594"/>
              <a:gd name="T59" fmla="*/ 941422436 h 806"/>
              <a:gd name="T60" fmla="*/ 2023330671 w 594"/>
              <a:gd name="T61" fmla="*/ 1133194930 h 806"/>
              <a:gd name="T62" fmla="*/ 2147483647 w 594"/>
              <a:gd name="T63" fmla="*/ 1324964472 h 806"/>
              <a:gd name="T64" fmla="*/ 2147483647 w 594"/>
              <a:gd name="T65" fmla="*/ 1377266867 h 806"/>
              <a:gd name="T66" fmla="*/ 2147483647 w 594"/>
              <a:gd name="T67" fmla="*/ 1760808903 h 806"/>
              <a:gd name="T68" fmla="*/ 2147483647 w 594"/>
              <a:gd name="T69" fmla="*/ 1847976608 h 806"/>
              <a:gd name="T70" fmla="*/ 2147483647 w 594"/>
              <a:gd name="T71" fmla="*/ 1847976608 h 806"/>
              <a:gd name="T72" fmla="*/ 69768801 w 594"/>
              <a:gd name="T73" fmla="*/ 1847976608 h 806"/>
              <a:gd name="T74" fmla="*/ 17441462 w 594"/>
              <a:gd name="T75" fmla="*/ 1865410740 h 806"/>
              <a:gd name="T76" fmla="*/ 0 w 594"/>
              <a:gd name="T77" fmla="*/ 1917713134 h 806"/>
              <a:gd name="T78" fmla="*/ 0 w 594"/>
              <a:gd name="T79" fmla="*/ 2147483647 h 806"/>
              <a:gd name="T80" fmla="*/ 17441462 w 594"/>
              <a:gd name="T81" fmla="*/ 2147483647 h 806"/>
              <a:gd name="T82" fmla="*/ 69768801 w 594"/>
              <a:gd name="T83" fmla="*/ 2147483647 h 806"/>
              <a:gd name="T84" fmla="*/ 2147483647 w 594"/>
              <a:gd name="T85" fmla="*/ 2147483647 h 806"/>
              <a:gd name="T86" fmla="*/ 2147483647 w 594"/>
              <a:gd name="T87" fmla="*/ 2147483647 h 806"/>
              <a:gd name="T88" fmla="*/ 2147483647 w 594"/>
              <a:gd name="T89" fmla="*/ 2147483647 h 806"/>
              <a:gd name="T90" fmla="*/ 2147483647 w 594"/>
              <a:gd name="T91" fmla="*/ 2147483647 h 806"/>
              <a:gd name="T92" fmla="*/ 2147483647 w 594"/>
              <a:gd name="T93" fmla="*/ 2147483647 h 806"/>
              <a:gd name="T94" fmla="*/ 2147483647 w 594"/>
              <a:gd name="T95" fmla="*/ 2147483647 h 806"/>
              <a:gd name="T96" fmla="*/ 2147483647 w 594"/>
              <a:gd name="T97" fmla="*/ 2147483647 h 806"/>
              <a:gd name="T98" fmla="*/ 2147483647 w 594"/>
              <a:gd name="T99" fmla="*/ 2147483647 h 806"/>
              <a:gd name="T100" fmla="*/ 2147483647 w 594"/>
              <a:gd name="T101" fmla="*/ 2147483647 h 806"/>
              <a:gd name="T102" fmla="*/ 2147483647 w 594"/>
              <a:gd name="T103" fmla="*/ 2147483647 h 806"/>
              <a:gd name="T104" fmla="*/ 2147483647 w 594"/>
              <a:gd name="T105" fmla="*/ 2147483647 h 806"/>
              <a:gd name="T106" fmla="*/ 2147483647 w 594"/>
              <a:gd name="T107" fmla="*/ 2147483647 h 806"/>
              <a:gd name="T108" fmla="*/ 2147483647 w 594"/>
              <a:gd name="T109" fmla="*/ 2147483647 h 806"/>
              <a:gd name="T110" fmla="*/ 2147483647 w 594"/>
              <a:gd name="T111" fmla="*/ 2147483647 h 806"/>
              <a:gd name="T112" fmla="*/ 2147483647 w 594"/>
              <a:gd name="T113" fmla="*/ 2147483647 h 806"/>
              <a:gd name="T114" fmla="*/ 2147483647 w 594"/>
              <a:gd name="T115" fmla="*/ 2147483647 h 806"/>
              <a:gd name="T116" fmla="*/ 2147483647 w 594"/>
              <a:gd name="T117" fmla="*/ 2147483647 h 806"/>
              <a:gd name="T118" fmla="*/ 2147483647 w 594"/>
              <a:gd name="T119" fmla="*/ 2147483647 h 806"/>
              <a:gd name="T120" fmla="*/ 2147483647 w 594"/>
              <a:gd name="T121" fmla="*/ 2147483647 h 806"/>
              <a:gd name="T122" fmla="*/ 2147483647 w 594"/>
              <a:gd name="T123" fmla="*/ 2147483647 h 806"/>
              <a:gd name="T124" fmla="*/ 2147483647 w 594"/>
              <a:gd name="T125" fmla="*/ 2147483647 h 80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94"/>
              <a:gd name="T190" fmla="*/ 0 h 806"/>
              <a:gd name="T191" fmla="*/ 594 w 594"/>
              <a:gd name="T192" fmla="*/ 806 h 80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94" h="806">
                <a:moveTo>
                  <a:pt x="452" y="426"/>
                </a:moveTo>
                <a:lnTo>
                  <a:pt x="452" y="426"/>
                </a:lnTo>
                <a:lnTo>
                  <a:pt x="466" y="426"/>
                </a:lnTo>
                <a:lnTo>
                  <a:pt x="478" y="432"/>
                </a:lnTo>
                <a:lnTo>
                  <a:pt x="490" y="438"/>
                </a:lnTo>
                <a:lnTo>
                  <a:pt x="500" y="444"/>
                </a:lnTo>
                <a:lnTo>
                  <a:pt x="518" y="458"/>
                </a:lnTo>
                <a:lnTo>
                  <a:pt x="524" y="464"/>
                </a:lnTo>
                <a:lnTo>
                  <a:pt x="530" y="468"/>
                </a:lnTo>
                <a:lnTo>
                  <a:pt x="538" y="468"/>
                </a:lnTo>
                <a:lnTo>
                  <a:pt x="586" y="468"/>
                </a:lnTo>
                <a:lnTo>
                  <a:pt x="590" y="468"/>
                </a:lnTo>
                <a:lnTo>
                  <a:pt x="592" y="466"/>
                </a:lnTo>
                <a:lnTo>
                  <a:pt x="594" y="464"/>
                </a:lnTo>
                <a:lnTo>
                  <a:pt x="594" y="460"/>
                </a:lnTo>
                <a:lnTo>
                  <a:pt x="594" y="220"/>
                </a:lnTo>
                <a:lnTo>
                  <a:pt x="594" y="216"/>
                </a:lnTo>
                <a:lnTo>
                  <a:pt x="592" y="214"/>
                </a:lnTo>
                <a:lnTo>
                  <a:pt x="590" y="212"/>
                </a:lnTo>
                <a:lnTo>
                  <a:pt x="586" y="212"/>
                </a:lnTo>
                <a:lnTo>
                  <a:pt x="346" y="212"/>
                </a:lnTo>
                <a:lnTo>
                  <a:pt x="338" y="212"/>
                </a:lnTo>
                <a:lnTo>
                  <a:pt x="338" y="202"/>
                </a:lnTo>
                <a:lnTo>
                  <a:pt x="338" y="166"/>
                </a:lnTo>
                <a:lnTo>
                  <a:pt x="340" y="158"/>
                </a:lnTo>
                <a:lnTo>
                  <a:pt x="344" y="152"/>
                </a:lnTo>
                <a:lnTo>
                  <a:pt x="350" y="146"/>
                </a:lnTo>
                <a:lnTo>
                  <a:pt x="364" y="130"/>
                </a:lnTo>
                <a:lnTo>
                  <a:pt x="370" y="120"/>
                </a:lnTo>
                <a:lnTo>
                  <a:pt x="376" y="108"/>
                </a:lnTo>
                <a:lnTo>
                  <a:pt x="380" y="96"/>
                </a:lnTo>
                <a:lnTo>
                  <a:pt x="382" y="84"/>
                </a:lnTo>
                <a:lnTo>
                  <a:pt x="380" y="66"/>
                </a:lnTo>
                <a:lnTo>
                  <a:pt x="376" y="50"/>
                </a:lnTo>
                <a:lnTo>
                  <a:pt x="368" y="36"/>
                </a:lnTo>
                <a:lnTo>
                  <a:pt x="358" y="24"/>
                </a:lnTo>
                <a:lnTo>
                  <a:pt x="344" y="14"/>
                </a:lnTo>
                <a:lnTo>
                  <a:pt x="330" y="6"/>
                </a:lnTo>
                <a:lnTo>
                  <a:pt x="314" y="0"/>
                </a:lnTo>
                <a:lnTo>
                  <a:pt x="298" y="0"/>
                </a:lnTo>
                <a:lnTo>
                  <a:pt x="280" y="0"/>
                </a:lnTo>
                <a:lnTo>
                  <a:pt x="264" y="6"/>
                </a:lnTo>
                <a:lnTo>
                  <a:pt x="250" y="14"/>
                </a:lnTo>
                <a:lnTo>
                  <a:pt x="238" y="24"/>
                </a:lnTo>
                <a:lnTo>
                  <a:pt x="228" y="36"/>
                </a:lnTo>
                <a:lnTo>
                  <a:pt x="220" y="50"/>
                </a:lnTo>
                <a:lnTo>
                  <a:pt x="214" y="66"/>
                </a:lnTo>
                <a:lnTo>
                  <a:pt x="212" y="84"/>
                </a:lnTo>
                <a:lnTo>
                  <a:pt x="214" y="96"/>
                </a:lnTo>
                <a:lnTo>
                  <a:pt x="218" y="108"/>
                </a:lnTo>
                <a:lnTo>
                  <a:pt x="224" y="120"/>
                </a:lnTo>
                <a:lnTo>
                  <a:pt x="232" y="130"/>
                </a:lnTo>
                <a:lnTo>
                  <a:pt x="244" y="146"/>
                </a:lnTo>
                <a:lnTo>
                  <a:pt x="250" y="152"/>
                </a:lnTo>
                <a:lnTo>
                  <a:pt x="254" y="158"/>
                </a:lnTo>
                <a:lnTo>
                  <a:pt x="256" y="166"/>
                </a:lnTo>
                <a:lnTo>
                  <a:pt x="256" y="202"/>
                </a:lnTo>
                <a:lnTo>
                  <a:pt x="256" y="212"/>
                </a:lnTo>
                <a:lnTo>
                  <a:pt x="248" y="212"/>
                </a:lnTo>
                <a:lnTo>
                  <a:pt x="8" y="212"/>
                </a:lnTo>
                <a:lnTo>
                  <a:pt x="6" y="212"/>
                </a:lnTo>
                <a:lnTo>
                  <a:pt x="2" y="214"/>
                </a:lnTo>
                <a:lnTo>
                  <a:pt x="0" y="216"/>
                </a:lnTo>
                <a:lnTo>
                  <a:pt x="0" y="220"/>
                </a:lnTo>
                <a:lnTo>
                  <a:pt x="0" y="798"/>
                </a:lnTo>
                <a:lnTo>
                  <a:pt x="0" y="802"/>
                </a:lnTo>
                <a:lnTo>
                  <a:pt x="2" y="804"/>
                </a:lnTo>
                <a:lnTo>
                  <a:pt x="6" y="806"/>
                </a:lnTo>
                <a:lnTo>
                  <a:pt x="8" y="806"/>
                </a:lnTo>
                <a:lnTo>
                  <a:pt x="586" y="806"/>
                </a:lnTo>
                <a:lnTo>
                  <a:pt x="590" y="806"/>
                </a:lnTo>
                <a:lnTo>
                  <a:pt x="592" y="804"/>
                </a:lnTo>
                <a:lnTo>
                  <a:pt x="594" y="802"/>
                </a:lnTo>
                <a:lnTo>
                  <a:pt x="594" y="798"/>
                </a:lnTo>
                <a:lnTo>
                  <a:pt x="594" y="558"/>
                </a:lnTo>
                <a:lnTo>
                  <a:pt x="594" y="556"/>
                </a:lnTo>
                <a:lnTo>
                  <a:pt x="592" y="554"/>
                </a:lnTo>
                <a:lnTo>
                  <a:pt x="590" y="552"/>
                </a:lnTo>
                <a:lnTo>
                  <a:pt x="586" y="550"/>
                </a:lnTo>
                <a:lnTo>
                  <a:pt x="538" y="550"/>
                </a:lnTo>
                <a:lnTo>
                  <a:pt x="530" y="552"/>
                </a:lnTo>
                <a:lnTo>
                  <a:pt x="524" y="556"/>
                </a:lnTo>
                <a:lnTo>
                  <a:pt x="518" y="562"/>
                </a:lnTo>
                <a:lnTo>
                  <a:pt x="500" y="576"/>
                </a:lnTo>
                <a:lnTo>
                  <a:pt x="490" y="582"/>
                </a:lnTo>
                <a:lnTo>
                  <a:pt x="478" y="588"/>
                </a:lnTo>
                <a:lnTo>
                  <a:pt x="466" y="592"/>
                </a:lnTo>
                <a:lnTo>
                  <a:pt x="452" y="594"/>
                </a:lnTo>
                <a:lnTo>
                  <a:pt x="434" y="592"/>
                </a:lnTo>
                <a:lnTo>
                  <a:pt x="418" y="588"/>
                </a:lnTo>
                <a:lnTo>
                  <a:pt x="404" y="580"/>
                </a:lnTo>
                <a:lnTo>
                  <a:pt x="390" y="570"/>
                </a:lnTo>
                <a:lnTo>
                  <a:pt x="380" y="558"/>
                </a:lnTo>
                <a:lnTo>
                  <a:pt x="370" y="542"/>
                </a:lnTo>
                <a:lnTo>
                  <a:pt x="366" y="526"/>
                </a:lnTo>
                <a:lnTo>
                  <a:pt x="364" y="510"/>
                </a:lnTo>
                <a:lnTo>
                  <a:pt x="366" y="492"/>
                </a:lnTo>
                <a:lnTo>
                  <a:pt x="370" y="476"/>
                </a:lnTo>
                <a:lnTo>
                  <a:pt x="380" y="462"/>
                </a:lnTo>
                <a:lnTo>
                  <a:pt x="390" y="450"/>
                </a:lnTo>
                <a:lnTo>
                  <a:pt x="404" y="440"/>
                </a:lnTo>
                <a:lnTo>
                  <a:pt x="418" y="432"/>
                </a:lnTo>
                <a:lnTo>
                  <a:pt x="434" y="426"/>
                </a:lnTo>
                <a:lnTo>
                  <a:pt x="452" y="426"/>
                </a:lnTo>
                <a:close/>
              </a:path>
            </a:pathLst>
          </a:custGeom>
          <a:gradFill rotWithShape="1">
            <a:gsLst>
              <a:gs pos="0">
                <a:srgbClr val="78F8FF"/>
              </a:gs>
              <a:gs pos="56000">
                <a:srgbClr val="1F88C8"/>
              </a:gs>
              <a:gs pos="100000">
                <a:srgbClr val="1F88C8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TW" alt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8207" name="Tekstboks 26"/>
          <p:cNvSpPr txBox="1">
            <a:spLocks noChangeArrowheads="1"/>
          </p:cNvSpPr>
          <p:nvPr/>
        </p:nvSpPr>
        <p:spPr bwMode="auto">
          <a:xfrm>
            <a:off x="179388" y="1952625"/>
            <a:ext cx="2317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hangingPunct="1"/>
            <a:r>
              <a:rPr kumimoji="0" lang="zh-TW" altLang="en-US" sz="2400" b="1">
                <a:solidFill>
                  <a:srgbClr val="000099"/>
                </a:solidFill>
                <a:ea typeface="標楷體" pitchFamily="65" charset="-120"/>
              </a:rPr>
              <a:t>設立獎助學金</a:t>
            </a:r>
          </a:p>
          <a:p>
            <a:pPr algn="ctr" eaLnBrk="1" hangingPunct="1"/>
            <a:r>
              <a:rPr kumimoji="0" lang="zh-TW" altLang="en-US" sz="2400" b="1">
                <a:solidFill>
                  <a:srgbClr val="000099"/>
                </a:solidFill>
                <a:ea typeface="標楷體" pitchFamily="65" charset="-120"/>
              </a:rPr>
              <a:t>幫助各類型學生</a:t>
            </a:r>
            <a:endParaRPr kumimoji="0" lang="da-DK" altLang="zh-TW" sz="2400" b="1">
              <a:solidFill>
                <a:srgbClr val="000099"/>
              </a:solidFill>
              <a:ea typeface="標楷體" pitchFamily="65" charset="-120"/>
            </a:endParaRPr>
          </a:p>
        </p:txBody>
      </p:sp>
      <p:sp>
        <p:nvSpPr>
          <p:cNvPr id="8208" name="Tekstboks 27"/>
          <p:cNvSpPr txBox="1">
            <a:spLocks noChangeArrowheads="1"/>
          </p:cNvSpPr>
          <p:nvPr/>
        </p:nvSpPr>
        <p:spPr bwMode="auto">
          <a:xfrm>
            <a:off x="2346325" y="2960688"/>
            <a:ext cx="2216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hangingPunct="1"/>
            <a:r>
              <a:rPr kumimoji="0" lang="zh-TW" altLang="en-US" sz="2000" b="1" dirty="0">
                <a:solidFill>
                  <a:srgbClr val="FF0000"/>
                </a:solidFill>
                <a:ea typeface="標楷體" pitchFamily="65" charset="-120"/>
              </a:rPr>
              <a:t>補助班級經費協助</a:t>
            </a:r>
          </a:p>
          <a:p>
            <a:pPr algn="ctr" eaLnBrk="1" hangingPunct="1"/>
            <a:r>
              <a:rPr kumimoji="0" lang="zh-TW" altLang="en-US" sz="2000" b="1" dirty="0">
                <a:solidFill>
                  <a:srgbClr val="FF0000"/>
                </a:solidFill>
                <a:ea typeface="標楷體" pitchFamily="65" charset="-120"/>
              </a:rPr>
              <a:t>導師獎勵班上學生</a:t>
            </a:r>
            <a:endParaRPr kumimoji="0" lang="da-DK" altLang="zh-TW" sz="2000" b="1" dirty="0">
              <a:solidFill>
                <a:srgbClr val="FF0000"/>
              </a:solidFill>
              <a:ea typeface="標楷體" pitchFamily="65" charset="-120"/>
            </a:endParaRPr>
          </a:p>
        </p:txBody>
      </p:sp>
      <p:sp>
        <p:nvSpPr>
          <p:cNvPr id="8209" name="Tekstboks 28"/>
          <p:cNvSpPr txBox="1">
            <a:spLocks noChangeArrowheads="1"/>
          </p:cNvSpPr>
          <p:nvPr/>
        </p:nvSpPr>
        <p:spPr bwMode="auto">
          <a:xfrm>
            <a:off x="4703763" y="1916113"/>
            <a:ext cx="2012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hangingPunct="1"/>
            <a:r>
              <a:rPr kumimoji="0" lang="zh-TW" altLang="en-US" sz="2400" b="1">
                <a:solidFill>
                  <a:srgbClr val="000099"/>
                </a:solidFill>
                <a:ea typeface="標楷體" pitchFamily="65" charset="-120"/>
              </a:rPr>
              <a:t>推動國際交流</a:t>
            </a:r>
          </a:p>
          <a:p>
            <a:pPr algn="ctr" eaLnBrk="1" hangingPunct="1"/>
            <a:r>
              <a:rPr kumimoji="0" lang="zh-TW" altLang="en-US" sz="2400" b="1">
                <a:solidFill>
                  <a:srgbClr val="000099"/>
                </a:solidFill>
                <a:ea typeface="標楷體" pitchFamily="65" charset="-120"/>
              </a:rPr>
              <a:t>拓展學生視野</a:t>
            </a:r>
            <a:endParaRPr kumimoji="0" lang="da-DK" altLang="zh-TW" sz="2400" b="1">
              <a:solidFill>
                <a:srgbClr val="000099"/>
              </a:solidFill>
              <a:ea typeface="標楷體" pitchFamily="65" charset="-120"/>
            </a:endParaRPr>
          </a:p>
        </p:txBody>
      </p:sp>
      <p:sp>
        <p:nvSpPr>
          <p:cNvPr id="8210" name="Tekstboks 44"/>
          <p:cNvSpPr txBox="1">
            <a:spLocks noChangeArrowheads="1"/>
          </p:cNvSpPr>
          <p:nvPr/>
        </p:nvSpPr>
        <p:spPr bwMode="auto">
          <a:xfrm>
            <a:off x="7374077" y="2673350"/>
            <a:ext cx="14157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kumimoji="0" lang="en-US" altLang="zh-TW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書中心</a:t>
            </a:r>
          </a:p>
          <a:p>
            <a:pPr algn="ctr" eaLnBrk="1" latinLnBrk="0" hangingPunct="1"/>
            <a:r>
              <a:rPr kumimoji="0"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留校自習</a:t>
            </a:r>
          </a:p>
          <a:p>
            <a:pPr algn="ctr" eaLnBrk="1" latinLnBrk="0" hangingPunct="1"/>
            <a:endParaRPr kumimoji="0" lang="zh-TW" altLang="da-DK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211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chemeClr val="accent2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sp>
        <p:nvSpPr>
          <p:cNvPr id="9223" name="Rectangle 3"/>
          <p:cNvSpPr>
            <a:spLocks noChangeArrowheads="1"/>
          </p:cNvSpPr>
          <p:nvPr/>
        </p:nvSpPr>
        <p:spPr bwMode="auto">
          <a:xfrm>
            <a:off x="0" y="1500188"/>
            <a:ext cx="892968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r>
              <a:rPr kumimoji="0" lang="zh-TW" altLang="en-US" sz="2800" b="1">
                <a:solidFill>
                  <a:srgbClr val="6A6E62"/>
                </a:solidFill>
              </a:rPr>
              <a:t>           </a:t>
            </a:r>
            <a:endParaRPr kumimoji="0" lang="en-US" altLang="zh-TW" sz="2800" b="1">
              <a:solidFill>
                <a:srgbClr val="6A6E62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zh-TW" altLang="en-US" sz="28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28662" y="3929066"/>
            <a:ext cx="300039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latinLnBrk="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rPr>
              <a:t>   </a:t>
            </a:r>
            <a:endParaRPr kumimoji="0" lang="en-US" altLang="zh-TW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</p:txBody>
      </p:sp>
      <p:grpSp>
        <p:nvGrpSpPr>
          <p:cNvPr id="9225" name="Group 9"/>
          <p:cNvGrpSpPr>
            <a:grpSpLocks/>
          </p:cNvGrpSpPr>
          <p:nvPr/>
        </p:nvGrpSpPr>
        <p:grpSpPr bwMode="auto">
          <a:xfrm>
            <a:off x="5143500" y="1643063"/>
            <a:ext cx="3286125" cy="3786187"/>
            <a:chOff x="3240" y="1035"/>
            <a:chExt cx="2070" cy="2385"/>
          </a:xfrm>
        </p:grpSpPr>
        <p:pic>
          <p:nvPicPr>
            <p:cNvPr id="113667" name="Picture 3" descr="C:\Documents and Settings\黃偉綸\桌面\未命名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1035"/>
              <a:ext cx="2070" cy="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7" name="Oval 11"/>
            <p:cNvSpPr>
              <a:spLocks noChangeArrowheads="1"/>
            </p:cNvSpPr>
            <p:nvPr/>
          </p:nvSpPr>
          <p:spPr bwMode="auto">
            <a:xfrm>
              <a:off x="3696" y="1162"/>
              <a:ext cx="1134" cy="2223"/>
            </a:xfrm>
            <a:prstGeom prst="ellips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pic>
        <p:nvPicPr>
          <p:cNvPr id="17416" name="Picture 8" descr="F:\林義重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4063" y="1916113"/>
            <a:ext cx="514032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5364163" y="2708275"/>
            <a:ext cx="0" cy="863600"/>
          </a:xfrm>
          <a:prstGeom prst="line">
            <a:avLst/>
          </a:prstGeom>
          <a:noFill/>
          <a:ln w="1524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30" name="WordArt 14"/>
          <p:cNvSpPr>
            <a:spLocks noChangeArrowheads="1" noChangeShapeType="1" noTextEdit="1"/>
          </p:cNvSpPr>
          <p:nvPr/>
        </p:nvSpPr>
        <p:spPr bwMode="auto">
          <a:xfrm>
            <a:off x="1547664" y="476672"/>
            <a:ext cx="4572284" cy="8277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44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accent2"/>
                  </a:outerShdw>
                </a:effectLst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</a:rPr>
              <a:t>基金會歷任董事長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39750" y="5084763"/>
            <a:ext cx="433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第一任董事長 羅燦慶教授</a:t>
            </a:r>
            <a:b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</a:b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(86.8~88.7)</a:t>
            </a: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4931470" y="5516563"/>
            <a:ext cx="388900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第二任董事長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蘇貴碧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議員</a:t>
            </a:r>
            <a:b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(88.8~89.11)</a:t>
            </a: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2411413" y="5300663"/>
            <a:ext cx="433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第三任董事長 林義重先生</a:t>
            </a:r>
            <a:b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</a:b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與同學合影</a:t>
            </a:r>
            <a:b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</a:b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(89.12~91.7)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500063" y="1788668"/>
            <a:ext cx="4634816" cy="3224508"/>
            <a:chOff x="500063" y="1788668"/>
            <a:chExt cx="4634816" cy="3224508"/>
          </a:xfrm>
        </p:grpSpPr>
        <p:grpSp>
          <p:nvGrpSpPr>
            <p:cNvPr id="3" name="群組 2"/>
            <p:cNvGrpSpPr/>
            <p:nvPr/>
          </p:nvGrpSpPr>
          <p:grpSpPr>
            <a:xfrm>
              <a:off x="500063" y="1788668"/>
              <a:ext cx="4634816" cy="3224508"/>
              <a:chOff x="500063" y="1716660"/>
              <a:chExt cx="4634816" cy="3224508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0063" y="1716660"/>
                <a:ext cx="4634816" cy="3224508"/>
              </a:xfrm>
              <a:prstGeom prst="rect">
                <a:avLst/>
              </a:prstGeom>
            </p:spPr>
          </p:pic>
          <p:sp>
            <p:nvSpPr>
              <p:cNvPr id="9233" name="Oval 17"/>
              <p:cNvSpPr>
                <a:spLocks noChangeArrowheads="1"/>
              </p:cNvSpPr>
              <p:nvPr/>
            </p:nvSpPr>
            <p:spPr bwMode="auto">
              <a:xfrm>
                <a:off x="755576" y="1844675"/>
                <a:ext cx="1908212" cy="2952750"/>
              </a:xfrm>
              <a:prstGeom prst="ellipse">
                <a:avLst/>
              </a:prstGeom>
              <a:noFill/>
              <a:ln w="76200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3635896" y="4522264"/>
              <a:ext cx="14125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solidFill>
                    <a:srgbClr val="FFFF00"/>
                  </a:solidFill>
                </a:rPr>
                <a:t>2006/07/09</a:t>
              </a:r>
              <a:endParaRPr lang="zh-TW" alt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186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" fill="hold"/>
                                        <p:tgtEl>
                                          <p:spTgt spid="92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 animBg="1"/>
      <p:bldP spid="9229" grpId="1" animBg="1"/>
      <p:bldP spid="9234" grpId="0"/>
      <p:bldP spid="9234" grpId="1"/>
      <p:bldP spid="9235" grpId="0"/>
      <p:bldP spid="9235" grpId="1"/>
      <p:bldP spid="92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768345" y="5619328"/>
            <a:ext cx="374400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第四任董事長 黃榮華先生</a:t>
            </a:r>
            <a:b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89.8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～</a:t>
            </a: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100.4</a:t>
            </a:r>
          </a:p>
        </p:txBody>
      </p:sp>
      <p:pic>
        <p:nvPicPr>
          <p:cNvPr id="35846" name="Picture 6" descr="DSC_869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812" y="615528"/>
            <a:ext cx="352107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0A699FC-9F51-4E07-80BA-2800E213C2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4680012" y="759543"/>
            <a:ext cx="3699172" cy="3243951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525C9145-31EB-4000-A18D-503E3C028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014" y="4143919"/>
            <a:ext cx="396044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第六任董事長 李政錦董事長</a:t>
            </a: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107.01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～</a:t>
            </a: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109.12</a:t>
            </a:r>
            <a:endParaRPr lang="en-US" altLang="zh-TW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88669EB-0698-4811-BC10-F3026B858C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00" y="759543"/>
            <a:ext cx="3131753" cy="4895851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C67F918A-8FD2-407A-8DB7-58627C8A0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08" y="5763344"/>
            <a:ext cx="367240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第五任董事長 林長勳先生</a:t>
            </a:r>
            <a:b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100.4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～</a:t>
            </a: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106.12</a:t>
            </a:r>
            <a:endParaRPr lang="en-US" altLang="zh-TW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頁尾版面配置區 4">
            <a:extLst>
              <a:ext uri="{FF2B5EF4-FFF2-40B4-BE49-F238E27FC236}">
                <a16:creationId xmlns:a16="http://schemas.microsoft.com/office/drawing/2014/main" id="{D89A5FAC-2EB6-4619-8493-262534AFCFC5}"/>
              </a:ext>
            </a:extLst>
          </p:cNvPr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04338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sp>
        <p:nvSpPr>
          <p:cNvPr id="36867" name="WordArt 3"/>
          <p:cNvSpPr>
            <a:spLocks noChangeArrowheads="1" noChangeShapeType="1" noTextEdit="1"/>
          </p:cNvSpPr>
          <p:nvPr/>
        </p:nvSpPr>
        <p:spPr bwMode="auto">
          <a:xfrm>
            <a:off x="1403350" y="260350"/>
            <a:ext cx="6553200" cy="774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BottomRight"/>
              <a:lightRig rig="legacyFlat2" dir="t"/>
            </a:scene3d>
            <a:sp3d extrusionH="746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TW" altLang="en-US" sz="4800" b="1" kern="10" dirty="0">
                <a:solidFill>
                  <a:srgbClr val="FFFF00">
                    <a:alpha val="62000"/>
                  </a:srgbClr>
                </a:solidFill>
                <a:latin typeface="微軟正黑體"/>
                <a:ea typeface="微軟正黑體"/>
              </a:rPr>
              <a:t>永平基金會現任董事長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331640" y="5380892"/>
            <a:ext cx="4896495" cy="66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黃進福董事長</a:t>
            </a:r>
            <a:r>
              <a:rPr lang="en-US" altLang="zh-TW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110.01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～</a:t>
            </a:r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4280569" y="1196752"/>
            <a:ext cx="3672408" cy="514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ts val="3600"/>
              </a:lnSpc>
              <a:spcBef>
                <a:spcPct val="20000"/>
              </a:spcBef>
            </a:pPr>
            <a:r>
              <a:rPr kumimoji="0" lang="zh-TW" altLang="en-US" sz="32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0" lang="en-US" altLang="zh-TW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年加入永平高中基金會董事，</a:t>
            </a:r>
            <a:r>
              <a:rPr kumimoji="0" lang="en-US" altLang="zh-TW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107</a:t>
            </a:r>
            <a:r>
              <a:rPr kumimoji="0" lang="zh-TW" altLang="en-US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年起擔任副董事長，</a:t>
            </a:r>
            <a:r>
              <a:rPr kumimoji="0" lang="en-US" altLang="zh-TW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sz="2800" b="1" dirty="0">
                <a:solidFill>
                  <a:srgbClr val="333333"/>
                </a:solidFill>
                <a:latin typeface="標楷體" pitchFamily="65" charset="-120"/>
                <a:ea typeface="標楷體" pitchFamily="65" charset="-120"/>
              </a:rPr>
              <a:t>年李董事長期滿卸任後，隨即承擔起永平高中教育發展基金會董事長，傳承教育大愛，熱心付出公益。</a:t>
            </a:r>
            <a:endParaRPr kumimoji="0" lang="en-US" altLang="zh-TW" sz="3200" b="1" dirty="0">
              <a:solidFill>
                <a:srgbClr val="33333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9D7609C-6881-4F25-B326-AC130AAA0F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652" y="1232756"/>
            <a:ext cx="2988332" cy="40647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1259632" y="568682"/>
            <a:ext cx="6624736" cy="92010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legacyObliqueBottomRight"/>
              <a:lightRig rig="legacyFlat2" dir="t"/>
            </a:scene3d>
            <a:sp3d extrusionH="746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TW" altLang="en-US" sz="4000" b="1" kern="10" dirty="0">
                <a:solidFill>
                  <a:srgbClr val="FFFF00">
                    <a:alpha val="62000"/>
                  </a:srgbClr>
                </a:solidFill>
                <a:latin typeface="微軟正黑體"/>
                <a:ea typeface="微軟正黑體"/>
              </a:rPr>
              <a:t>永平基金會副董事長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40052" y="5337009"/>
            <a:ext cx="237626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楊小瑛副董事長</a:t>
            </a:r>
            <a:endParaRPr lang="zh-TW" altLang="en-US" sz="1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itchFamily="18" charset="-12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57034" y="5301208"/>
            <a:ext cx="249929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南順興副董事長</a:t>
            </a:r>
            <a:endParaRPr lang="zh-TW" altLang="en-US" sz="1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pitchFamily="18" charset="-120"/>
            </a:endParaRPr>
          </a:p>
        </p:txBody>
      </p:sp>
      <p:sp>
        <p:nvSpPr>
          <p:cNvPr id="7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 dirty="0" err="1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從永平出發，向世界找答案</a:t>
            </a:r>
            <a:r>
              <a:rPr lang="en-US" altLang="zh-TW" sz="1400" dirty="0">
                <a:solidFill>
                  <a:srgbClr val="7030A0"/>
                </a:solidFill>
                <a:latin typeface="Arial" charset="0"/>
                <a:ea typeface="新細明體" pitchFamily="18" charset="-120"/>
              </a:rPr>
              <a:t>！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002" y="1786500"/>
            <a:ext cx="2822978" cy="365704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E8BD939-7ADA-4622-A001-F816B20A2C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737" y="1786500"/>
            <a:ext cx="3000651" cy="36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1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60">
            <a:extLst>
              <a:ext uri="{FF2B5EF4-FFF2-40B4-BE49-F238E27FC236}">
                <a16:creationId xmlns:a16="http://schemas.microsoft.com/office/drawing/2014/main" id="{3C11AB5A-C4B0-4206-BB72-BCD932202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654177"/>
              </p:ext>
            </p:extLst>
          </p:nvPr>
        </p:nvGraphicFramePr>
        <p:xfrm>
          <a:off x="500063" y="758825"/>
          <a:ext cx="8143875" cy="58032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1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9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3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職稱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姓名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目前工作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備註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榮譽董事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羅燦慶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冠禮公司總經理 輔大德語系教授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創會首任董事長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榮譽董事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張摘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慈暉文教基金會董事</a:t>
                      </a:r>
                      <a:endParaRPr kumimoji="1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榮譽董事長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林長勳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建築師、慈暉文教基金會董事長</a:t>
                      </a:r>
                      <a:endParaRPr kumimoji="1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黃進福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承毅建設股份有限公司董事長</a:t>
                      </a:r>
                      <a:endParaRPr kumimoji="1" lang="zh-TW" altLang="en-US" sz="14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副董事長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南順興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擎寶實業總經理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</a:t>
                      </a:r>
                      <a:r>
                        <a:rPr kumimoji="1" lang="en-US" altLang="zh-TW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年家長會長</a:t>
                      </a:r>
                      <a:endParaRPr kumimoji="1" lang="zh-TW" altLang="en-US" sz="14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副董事長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楊小瑛</a:t>
                      </a: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永平高中前家長會長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</a:t>
                      </a:r>
                      <a:r>
                        <a:rPr kumimoji="1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104-105</a:t>
                      </a: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年家長會長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李政錦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侑禾工程公司經理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</a:t>
                      </a:r>
                      <a:r>
                        <a:rPr kumimoji="1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99</a:t>
                      </a: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年家長會長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李許鵬</a:t>
                      </a: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進懋貿易公司專案經理</a:t>
                      </a: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連斐璠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新北市議員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永平高中校友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廖治德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蝴蝶谷溫泉渡假村董事長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許利安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+mn-cs"/>
                        </a:rPr>
                        <a:t>三番實業有限公司總經理</a:t>
                      </a: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永平高中</a:t>
                      </a:r>
                      <a:r>
                        <a:rPr kumimoji="1" lang="en-US" altLang="zh-TW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年家長會長</a:t>
                      </a: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項美鳳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永平高中家長會長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永平高中現任家長會長</a:t>
                      </a: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陳麗鳳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翰昌公司總經理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項于芬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鄭行補習班教務主任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</a:t>
                      </a:r>
                      <a:r>
                        <a:rPr kumimoji="1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97</a:t>
                      </a: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年家長會長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沈美華</a:t>
                      </a: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永平高中校長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秦慧萍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永平高中前家長會長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永平高中</a:t>
                      </a:r>
                      <a:r>
                        <a:rPr kumimoji="1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109-110</a:t>
                      </a: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家長會長</a:t>
                      </a: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莊文如</a:t>
                      </a: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永平高中前家長會長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</a:t>
                      </a:r>
                      <a:r>
                        <a:rPr kumimoji="1" lang="en-US" altLang="zh-TW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106-107</a:t>
                      </a: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年家長會長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馬莉莉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永平高中教務主任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黃如敏</a:t>
                      </a: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永平高中學務主任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林育德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新細明體" pitchFamily="18" charset="-120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瓦瑤溝願景促進聯盟委員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董事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陳素玲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永平高中進修學校主任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顧問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王世霖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儒林補教企業董事長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顧問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李金樹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進懋貿易公司董事長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執行秘書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蔡長蒼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永平高中圖書館主任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幹事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黃積添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永平高中職員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itchFamily="34" charset="-127"/>
                        <a:ea typeface="Gulim" pitchFamily="34" charset="-127"/>
                      </a:endParaRPr>
                    </a:p>
                  </a:txBody>
                  <a:tcPr marL="33867" marR="33867" marT="0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37890" name="頁尾版面配置區 4"/>
          <p:cNvSpPr txBox="1">
            <a:spLocks noGrp="1"/>
          </p:cNvSpPr>
          <p:nvPr/>
        </p:nvSpPr>
        <p:spPr bwMode="auto">
          <a:xfrm>
            <a:off x="1476375" y="6345238"/>
            <a:ext cx="6478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eaLnBrk="1" latinLnBrk="0" hangingPunct="1"/>
            <a:r>
              <a:rPr lang="en-US" altLang="zh-TW" sz="1400">
                <a:solidFill>
                  <a:schemeClr val="accent2"/>
                </a:solidFill>
                <a:latin typeface="Arial" charset="0"/>
                <a:ea typeface="新細明體" pitchFamily="18" charset="-120"/>
              </a:rPr>
              <a:t>從永平出發，向世界找答案！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28662" y="3922716"/>
            <a:ext cx="300039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latinLnBrk="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800" b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</a:rPr>
              <a:t>   </a:t>
            </a:r>
            <a:endParaRPr kumimoji="0" lang="en-US" altLang="zh-TW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  <a:p>
            <a:pPr marL="342900" indent="-342900" latinLnBrk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z="2800" b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877487" y="5481228"/>
            <a:ext cx="3421964" cy="91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extrusionClr>
                <a:schemeClr val="accent1">
                  <a:lumMod val="50000"/>
                </a:schemeClr>
              </a:extrusionClr>
            </a:sp3d>
          </a:bodyPr>
          <a:lstStyle/>
          <a:p>
            <a:pPr algn="ctr" latinLnBrk="0">
              <a:defRPr/>
            </a:pPr>
            <a:r>
              <a:rPr lang="zh-TW" altLang="en-US" sz="2400" b="1" kern="0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本基金會董事暨顧問</a:t>
            </a:r>
            <a:endParaRPr lang="en-US" altLang="zh-TW" sz="2400" b="1" kern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 algn="ctr" latinLnBrk="0">
              <a:defRPr/>
            </a:pPr>
            <a:r>
              <a:rPr lang="zh-TW" altLang="en-US" sz="2400" b="1" kern="0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均為無給職</a:t>
            </a:r>
          </a:p>
        </p:txBody>
      </p:sp>
      <p:sp>
        <p:nvSpPr>
          <p:cNvPr id="38025" name="WordArt 137"/>
          <p:cNvSpPr>
            <a:spLocks noChangeArrowheads="1" noChangeShapeType="1" noTextEdit="1"/>
          </p:cNvSpPr>
          <p:nvPr/>
        </p:nvSpPr>
        <p:spPr bwMode="auto">
          <a:xfrm>
            <a:off x="539750" y="116632"/>
            <a:ext cx="5688013" cy="590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5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accent2"/>
                  </a:outerShdw>
                </a:effectLst>
                <a:latin typeface="微軟正黑體"/>
                <a:ea typeface="微軟正黑體"/>
              </a:rPr>
              <a:t>第</a:t>
            </a:r>
            <a:r>
              <a:rPr lang="en-US" altLang="zh-TW" sz="5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accent2"/>
                  </a:outerShdw>
                </a:effectLst>
                <a:latin typeface="微軟正黑體"/>
                <a:ea typeface="微軟正黑體"/>
              </a:rPr>
              <a:t>25</a:t>
            </a:r>
            <a:r>
              <a:rPr lang="zh-TW" altLang="en-US" sz="5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accent2"/>
                  </a:outerShdw>
                </a:effectLst>
                <a:latin typeface="微軟正黑體"/>
                <a:ea typeface="微軟正黑體"/>
              </a:rPr>
              <a:t>屆董事名錄</a:t>
            </a:r>
          </a:p>
        </p:txBody>
      </p:sp>
    </p:spTree>
    <p:extLst>
      <p:ext uri="{BB962C8B-B14F-4D97-AF65-F5344CB8AC3E}">
        <p14:creationId xmlns:p14="http://schemas.microsoft.com/office/powerpoint/2010/main" val="94737859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기본 디자인">
  <a:themeElements>
    <a:clrScheme name="1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20842</TotalTime>
  <Words>1341</Words>
  <Application>Microsoft Office PowerPoint</Application>
  <PresentationFormat>如螢幕大小 (4:3)</PresentationFormat>
  <Paragraphs>580</Paragraphs>
  <Slides>28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46" baseType="lpstr">
      <vt:lpstr>Gulim</vt:lpstr>
      <vt:lpstr>Gulim</vt:lpstr>
      <vt:lpstr>細明體</vt:lpstr>
      <vt:lpstr>華康中黑體</vt:lpstr>
      <vt:lpstr>華康粗黑體</vt:lpstr>
      <vt:lpstr>華康魏碑體</vt:lpstr>
      <vt:lpstr>超研澤新特黑</vt:lpstr>
      <vt:lpstr>超研澤標準楷體</vt:lpstr>
      <vt:lpstr>微軟正黑體</vt:lpstr>
      <vt:lpstr>新細明體</vt:lpstr>
      <vt:lpstr>Arial</vt:lpstr>
      <vt:lpstr>Calibri</vt:lpstr>
      <vt:lpstr>Calibri Light</vt:lpstr>
      <vt:lpstr>Impact</vt:lpstr>
      <vt:lpstr>Times New Roman</vt:lpstr>
      <vt:lpstr>標楷體</vt:lpstr>
      <vt:lpstr>1_기본 디자인</vt:lpstr>
      <vt:lpstr>Office 佈景主題</vt:lpstr>
      <vt:lpstr>請支持永平孩子的學習</vt:lpstr>
      <vt:lpstr>PowerPoint 簡報</vt:lpstr>
      <vt:lpstr>基金會推動事項 </vt:lpstr>
      <vt:lpstr>PowerPoint 簡報</vt:lpstr>
      <vt:lpstr>PowerPoint 簡報</vt:lpstr>
      <vt:lpstr>PowerPoint 簡報</vt:lpstr>
      <vt:lpstr>PowerPoint 簡報</vt:lpstr>
      <vt:lpstr>永平基金會副董事長</vt:lpstr>
      <vt:lpstr>PowerPoint 簡報</vt:lpstr>
      <vt:lpstr>PowerPoint 簡報</vt:lpstr>
      <vt:lpstr>PowerPoint 簡報</vt:lpstr>
      <vt:lpstr>PowerPoint 簡報</vt:lpstr>
      <vt:lpstr> 善心人士捐款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사용자</dc:creator>
  <cp:lastModifiedBy>長蒼 蔡</cp:lastModifiedBy>
  <cp:revision>464</cp:revision>
  <dcterms:created xsi:type="dcterms:W3CDTF">2007-10-24T08:29:54Z</dcterms:created>
  <dcterms:modified xsi:type="dcterms:W3CDTF">2022-09-23T06:06:38Z</dcterms:modified>
</cp:coreProperties>
</file>