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9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74" r:id="rId16"/>
    <p:sldId id="275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84284" autoAdjust="0"/>
  </p:normalViewPr>
  <p:slideViewPr>
    <p:cSldViewPr snapToGrid="0">
      <p:cViewPr varScale="1">
        <p:scale>
          <a:sx n="97" d="100"/>
          <a:sy n="97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3 of 9 Barcode" panose="04027200000000000000" pitchFamily="82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3 of 9 Barcode" panose="04027200000000000000" pitchFamily="82" charset="0"/>
                <a:ea typeface="微軟正黑體" panose="020B0604030504040204" pitchFamily="34" charset="-120"/>
              </a:defRPr>
            </a:lvl1pPr>
          </a:lstStyle>
          <a:p>
            <a:fld id="{3FDA70F6-84DD-4A55-A47F-17A3302DDD94}" type="datetimeFigureOut">
              <a:rPr lang="zh-TW" altLang="en-US" smtClean="0"/>
              <a:pPr/>
              <a:t>2018/9/13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3 of 9 Barcode" panose="04027200000000000000" pitchFamily="82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3 of 9 Barcode" panose="04027200000000000000" pitchFamily="82" charset="0"/>
                <a:ea typeface="微軟正黑體" panose="020B0604030504040204" pitchFamily="34" charset="-120"/>
              </a:defRPr>
            </a:lvl1pPr>
          </a:lstStyle>
          <a:p>
            <a:fld id="{D69911D9-45AB-43F9-A012-4F6315C069C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987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3 of 9 Barcode" panose="04027200000000000000" pitchFamily="82" charset="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3 of 9 Barcode" panose="04027200000000000000" pitchFamily="82" charset="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3 of 9 Barcode" panose="04027200000000000000" pitchFamily="82" charset="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3 of 9 Barcode" panose="04027200000000000000" pitchFamily="82" charset="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3 of 9 Barcode" panose="04027200000000000000" pitchFamily="82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11D9-45AB-43F9-A012-4F6315C069C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229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048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88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22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096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99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866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145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03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39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1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83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2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97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26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58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55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70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D6F0-62DD-44C0-8EA1-08D720BDF02C}" type="datetimeFigureOut">
              <a:rPr lang="zh-TW" altLang="en-US" smtClean="0"/>
              <a:t>2018/9/13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188A-54CD-4ABF-87C8-CB8DC9656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4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7CB4D6F0-62DD-44C0-8EA1-08D720BDF02C}" type="datetimeFigureOut">
              <a:rPr lang="zh-TW" altLang="en-US" smtClean="0"/>
              <a:pPr/>
              <a:t>2018/9/13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2704188A-54CD-4ABF-87C8-CB8DC9656BB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415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 rot="21406220">
            <a:off x="181531" y="1716505"/>
            <a:ext cx="11473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１０７學年度上學期</a:t>
            </a:r>
            <a:endParaRPr lang="en-US" altLang="zh-TW" sz="6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第一次班代大會</a:t>
            </a:r>
            <a:endParaRPr lang="zh-TW" altLang="en-US" sz="6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11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目前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進度</a:t>
            </a:r>
            <a:r>
              <a:rPr lang="en-US" altLang="zh-TW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70%</a:t>
            </a:r>
          </a:p>
          <a:p>
            <a:pPr algn="ctr"/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學校已經於校務會議通過將合作社予以外包廠商經營，但還需要時間進行清算程序。</a:t>
            </a:r>
            <a:endParaRPr lang="zh-TW" altLang="en-US" sz="4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6E49D90-8F12-4AB1-BE71-144F2E01B5A5}"/>
              </a:ext>
            </a:extLst>
          </p:cNvPr>
          <p:cNvSpPr txBox="1">
            <a:spLocks/>
          </p:cNvSpPr>
          <p:nvPr/>
        </p:nvSpPr>
        <p:spPr>
          <a:xfrm>
            <a:off x="685800" y="764373"/>
            <a:ext cx="108204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合作社食物多樣化、熱食部成立</a:t>
            </a:r>
            <a:endParaRPr lang="en-US" altLang="zh-TW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5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目前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進度</a:t>
            </a:r>
            <a:r>
              <a:rPr lang="en-US" altLang="zh-TW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90%</a:t>
            </a:r>
          </a:p>
          <a:p>
            <a:pPr algn="ctr"/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經過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多次向學校協商棧道</a:t>
            </a:r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破舊，總務處已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將木棧道拆除</a:t>
            </a:r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，恢復成原先之路面，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之後不再鋪設，會進行路面平整工程。</a:t>
            </a:r>
            <a:endParaRPr lang="zh-TW" altLang="en-US" sz="4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6E49D90-8F12-4AB1-BE71-144F2E01B5A5}"/>
              </a:ext>
            </a:extLst>
          </p:cNvPr>
          <p:cNvSpPr txBox="1">
            <a:spLocks/>
          </p:cNvSpPr>
          <p:nvPr/>
        </p:nvSpPr>
        <p:spPr>
          <a:xfrm>
            <a:off x="685800" y="764373"/>
            <a:ext cx="108204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木</a:t>
            </a:r>
            <a:r>
              <a:rPr lang="zh-TW" alt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棧道破舊不平</a:t>
            </a:r>
            <a:endParaRPr lang="en-US" altLang="zh-TW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4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6944" y="2030820"/>
            <a:ext cx="10814744" cy="41360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目前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進度</a:t>
            </a:r>
            <a:r>
              <a:rPr lang="en-US" altLang="zh-TW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30%</a:t>
            </a:r>
          </a:p>
          <a:p>
            <a:pPr algn="ctr"/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經過多次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反應跑道不安全，總務處答應絕對會重新鋪設，但教育部經費未撥款，還無法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施工，預計今年底才會撥款設計費，但工程費沒有辦法短期內拿到，有太多學校在等工程費。</a:t>
            </a:r>
            <a:endParaRPr lang="zh-TW" altLang="en-US" sz="4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6E49D90-8F12-4AB1-BE71-144F2E01B5A5}"/>
              </a:ext>
            </a:extLst>
          </p:cNvPr>
          <p:cNvSpPr txBox="1">
            <a:spLocks/>
          </p:cNvSpPr>
          <p:nvPr/>
        </p:nvSpPr>
        <p:spPr>
          <a:xfrm>
            <a:off x="685800" y="764373"/>
            <a:ext cx="108204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操場跑道溼</a:t>
            </a:r>
            <a:r>
              <a:rPr lang="zh-TW" alt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滑、不平</a:t>
            </a:r>
            <a:endParaRPr lang="en-US" altLang="zh-TW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8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目前進度</a:t>
            </a:r>
            <a:r>
              <a:rPr lang="en-US" altLang="zh-TW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r>
              <a:rPr lang="en-US" altLang="zh-TW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  <a:p>
            <a:pPr algn="ctr"/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已完成</a:t>
            </a:r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校務會議的簡報及提案，後續仍須於學生作息委員會說服老師及家長們的支持，於學生作息委員會投票通過，方可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於最高層之校務</a:t>
            </a:r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會議中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投票通過</a:t>
            </a:r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</a:t>
            </a:r>
            <a:endParaRPr lang="zh-TW" altLang="en-US" sz="4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6E49D90-8F12-4AB1-BE71-144F2E01B5A5}"/>
              </a:ext>
            </a:extLst>
          </p:cNvPr>
          <p:cNvSpPr txBox="1">
            <a:spLocks/>
          </p:cNvSpPr>
          <p:nvPr/>
        </p:nvSpPr>
        <p:spPr>
          <a:xfrm>
            <a:off x="685800" y="764373"/>
            <a:ext cx="108204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高中部八點到校</a:t>
            </a:r>
            <a:endParaRPr lang="en-US" altLang="zh-TW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6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目前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進度</a:t>
            </a:r>
            <a:r>
              <a:rPr lang="en-US" altLang="zh-TW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20%</a:t>
            </a:r>
          </a:p>
          <a:p>
            <a:pPr algn="ctr"/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服儀管制是永平的重點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要求，現階段校方</a:t>
            </a:r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不可能廣開所有便服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</a:t>
            </a:r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班聯會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需要</a:t>
            </a:r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一步一步來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，仍</a:t>
            </a:r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會持續與校方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溝通。</a:t>
            </a:r>
            <a:endParaRPr lang="zh-TW" altLang="en-US" sz="4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6E49D90-8F12-4AB1-BE71-144F2E01B5A5}"/>
              </a:ext>
            </a:extLst>
          </p:cNvPr>
          <p:cNvSpPr txBox="1">
            <a:spLocks/>
          </p:cNvSpPr>
          <p:nvPr/>
        </p:nvSpPr>
        <p:spPr>
          <a:xfrm>
            <a:off x="685800" y="764373"/>
            <a:ext cx="108204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開放穿著便服或班服</a:t>
            </a:r>
            <a:endParaRPr lang="en-US" altLang="zh-TW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8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CF3C2E-3B97-450B-A6A1-1722F837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7" y="676226"/>
            <a:ext cx="10396882" cy="115196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討論事項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4DA8CF3-6351-4398-BAF7-9C2BB17AAD18}"/>
              </a:ext>
            </a:extLst>
          </p:cNvPr>
          <p:cNvSpPr txBox="1"/>
          <p:nvPr/>
        </p:nvSpPr>
        <p:spPr>
          <a:xfrm>
            <a:off x="779431" y="1828191"/>
            <a:ext cx="9777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ea typeface="微軟正黑體" panose="020B0604030504040204" pitchFamily="34" charset="-120"/>
              </a:rPr>
              <a:t>1</a:t>
            </a:r>
            <a:r>
              <a:rPr lang="zh-TW" altLang="en-US" sz="3600" b="1" dirty="0" smtClean="0">
                <a:ea typeface="微軟正黑體" panose="020B0604030504040204" pitchFamily="34" charset="-120"/>
              </a:rPr>
              <a:t>、八點到校說服師長策略</a:t>
            </a:r>
            <a:endParaRPr lang="en-US" altLang="zh-TW" sz="3600" b="1" dirty="0">
              <a:ea typeface="微軟正黑體" panose="020B0604030504040204" pitchFamily="34" charset="-120"/>
            </a:endParaRPr>
          </a:p>
          <a:p>
            <a:r>
              <a:rPr lang="en-US" altLang="zh-TW" sz="3600" b="1" dirty="0" smtClean="0"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ea typeface="微軟正黑體" panose="020B0604030504040204" pitchFamily="34" charset="-120"/>
              </a:rPr>
              <a:t>木棧道晚上太暗</a:t>
            </a:r>
            <a:endParaRPr lang="en-US" altLang="zh-TW" sz="3600" b="1" dirty="0" smtClean="0">
              <a:ea typeface="微軟正黑體" panose="020B0604030504040204" pitchFamily="34" charset="-120"/>
            </a:endParaRPr>
          </a:p>
          <a:p>
            <a:endParaRPr lang="zh-TW" altLang="en-US" sz="3600" b="1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41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96936"/>
              </p:ext>
            </p:extLst>
          </p:nvPr>
        </p:nvGraphicFramePr>
        <p:xfrm>
          <a:off x="472282" y="210066"/>
          <a:ext cx="10963618" cy="5140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1697">
                  <a:extLst>
                    <a:ext uri="{9D8B030D-6E8A-4147-A177-3AD203B41FA5}">
                      <a16:colId xmlns:a16="http://schemas.microsoft.com/office/drawing/2014/main" val="81836044"/>
                    </a:ext>
                  </a:extLst>
                </a:gridCol>
                <a:gridCol w="4701784">
                  <a:extLst>
                    <a:ext uri="{9D8B030D-6E8A-4147-A177-3AD203B41FA5}">
                      <a16:colId xmlns:a16="http://schemas.microsoft.com/office/drawing/2014/main" val="1104161102"/>
                    </a:ext>
                  </a:extLst>
                </a:gridCol>
                <a:gridCol w="2480137">
                  <a:extLst>
                    <a:ext uri="{9D8B030D-6E8A-4147-A177-3AD203B41FA5}">
                      <a16:colId xmlns:a16="http://schemas.microsoft.com/office/drawing/2014/main" val="1343862785"/>
                    </a:ext>
                  </a:extLst>
                </a:gridCol>
              </a:tblGrid>
              <a:tr h="426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四季廣場木棧道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已於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8/6-8/7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拆除完畢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仍需路平工程</a:t>
                      </a:r>
                      <a:endParaRPr lang="zh-TW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185813"/>
                  </a:ext>
                </a:extLst>
              </a:tr>
              <a:tr h="747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和平樓身障廁所改善工程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設計完成，待工程發包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工程發包中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48078"/>
                  </a:ext>
                </a:extLst>
              </a:tr>
              <a:tr h="630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污水下水道納管工程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修正中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待核准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11205"/>
                  </a:ext>
                </a:extLst>
              </a:tr>
              <a:tr h="852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仁愛樓、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YP-DOME</a:t>
                      </a:r>
                      <a:r>
                        <a:rPr 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耐震補強工程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施工中，預計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日完工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施工中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624353"/>
                  </a:ext>
                </a:extLst>
              </a:tr>
              <a:tr h="62886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操場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PU</a:t>
                      </a:r>
                      <a:r>
                        <a:rPr 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跑道申請中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401820"/>
                  </a:ext>
                </a:extLst>
              </a:tr>
              <a:tr h="61702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仁愛樓、信義樓廁所改善申請教育部經費中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930315"/>
                  </a:ext>
                </a:extLst>
              </a:tr>
              <a:tr h="6155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圖書館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樓空調設備增設及教室擴大機更換申請議員補助款中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186178"/>
                  </a:ext>
                </a:extLst>
              </a:tr>
              <a:tr h="62294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校園安全監視系統更新申請教育局經費中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757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2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 rot="21401412">
            <a:off x="3048000" y="1834235"/>
            <a:ext cx="7459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臨時動議</a:t>
            </a:r>
            <a:r>
              <a:rPr lang="zh-TW" altLang="en-US" sz="5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　　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/>
            </a:r>
            <a:b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79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99A981-F3B1-46BF-BBA0-FAC40BD4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會議議程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406C8A3-DEFC-4ED5-B190-F5CFF1E0A532}"/>
              </a:ext>
            </a:extLst>
          </p:cNvPr>
          <p:cNvSpPr txBox="1"/>
          <p:nvPr/>
        </p:nvSpPr>
        <p:spPr>
          <a:xfrm>
            <a:off x="3203131" y="1758742"/>
            <a:ext cx="53622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介紹班聯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說明會議規則</a:t>
            </a: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師長及主席致詞</a:t>
            </a: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班聯會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報告</a:t>
            </a:r>
            <a:endParaRPr lang="zh-TW" altLang="en-US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提案討論</a:t>
            </a: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臨時動議</a:t>
            </a:r>
          </a:p>
          <a:p>
            <a:pPr>
              <a:buNone/>
            </a:pP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31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9A43E-4F58-491B-9199-7B7CB8A2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156" y="1013178"/>
            <a:ext cx="5861755" cy="115196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班代大會是什麼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14CDE87B-5670-45D3-84D8-C07DFD4A44C6}"/>
              </a:ext>
            </a:extLst>
          </p:cNvPr>
          <p:cNvSpPr/>
          <p:nvPr/>
        </p:nvSpPr>
        <p:spPr>
          <a:xfrm>
            <a:off x="1061155" y="1385960"/>
            <a:ext cx="451556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C1EACD2-47D1-482E-8A55-7B8E25E5DF0C}"/>
              </a:ext>
            </a:extLst>
          </p:cNvPr>
          <p:cNvSpPr txBox="1"/>
          <p:nvPr/>
        </p:nvSpPr>
        <p:spPr>
          <a:xfrm>
            <a:off x="1950156" y="2788356"/>
            <a:ext cx="3586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班聯是什麼</a:t>
            </a:r>
            <a:r>
              <a:rPr lang="en-US" altLang="zh-TW" sz="48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800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5615EB0-A8CB-44FD-A4B6-CE73835A0C71}"/>
              </a:ext>
            </a:extLst>
          </p:cNvPr>
          <p:cNvSpPr/>
          <p:nvPr/>
        </p:nvSpPr>
        <p:spPr>
          <a:xfrm>
            <a:off x="1061155" y="3000654"/>
            <a:ext cx="451556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60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4AAEB48-B941-4E1E-9E13-35F30CDBC70A}"/>
              </a:ext>
            </a:extLst>
          </p:cNvPr>
          <p:cNvSpPr txBox="1"/>
          <p:nvPr/>
        </p:nvSpPr>
        <p:spPr>
          <a:xfrm>
            <a:off x="857955" y="62088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班聯幹部介紹</a:t>
            </a:r>
          </a:p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3F166F0-EDE4-E64E-9FDC-E8C27677A972}"/>
              </a:ext>
            </a:extLst>
          </p:cNvPr>
          <p:cNvSpPr txBox="1"/>
          <p:nvPr/>
        </p:nvSpPr>
        <p:spPr>
          <a:xfrm>
            <a:off x="857955" y="1342905"/>
            <a:ext cx="613767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ea typeface="微軟正黑體" panose="020B0604030504040204" pitchFamily="34" charset="-120"/>
              </a:rPr>
              <a:t>主席</a:t>
            </a:r>
            <a:r>
              <a:rPr lang="en-US" altLang="zh-TW" sz="2400" b="1" dirty="0" smtClean="0">
                <a:ea typeface="微軟正黑體" panose="020B0604030504040204" pitchFamily="34" charset="-120"/>
              </a:rPr>
              <a:t>-----------------------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楊閎智</a:t>
            </a:r>
            <a:endParaRPr lang="en-US" altLang="zh-TW" sz="2000" dirty="0" smtClean="0"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ea typeface="微軟正黑體" panose="020B0604030504040204" pitchFamily="34" charset="-120"/>
              </a:rPr>
              <a:t>副主席</a:t>
            </a:r>
            <a:r>
              <a:rPr lang="en-US" altLang="zh-TW" sz="2400" b="1" dirty="0" smtClean="0">
                <a:ea typeface="微軟正黑體" panose="020B0604030504040204" pitchFamily="34" charset="-120"/>
              </a:rPr>
              <a:t>--------------------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江淨潔</a:t>
            </a:r>
            <a:endParaRPr lang="en-US" altLang="zh-TW" sz="2000" dirty="0" smtClean="0"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ea typeface="微軟正黑體" panose="020B0604030504040204" pitchFamily="34" charset="-120"/>
              </a:rPr>
              <a:t>活動</a:t>
            </a:r>
            <a:r>
              <a:rPr lang="zh-TW" altLang="en-US" sz="2400" b="1" dirty="0">
                <a:ea typeface="微軟正黑體" panose="020B0604030504040204" pitchFamily="34" charset="-120"/>
              </a:rPr>
              <a:t>長</a:t>
            </a:r>
            <a:r>
              <a:rPr lang="en-US" altLang="zh-TW" sz="2400" b="1" dirty="0" smtClean="0">
                <a:ea typeface="微軟正黑體" panose="020B0604030504040204" pitchFamily="34" charset="-120"/>
              </a:rPr>
              <a:t>--------------------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江瑄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ea typeface="微軟正黑體" panose="020B0604030504040204" pitchFamily="34" charset="-120"/>
              </a:rPr>
              <a:t>副</a:t>
            </a:r>
            <a:r>
              <a:rPr lang="zh-TW" altLang="en-US" sz="2400" b="1" dirty="0">
                <a:ea typeface="微軟正黑體" panose="020B0604030504040204" pitchFamily="34" charset="-120"/>
              </a:rPr>
              <a:t>活動</a:t>
            </a:r>
            <a:r>
              <a:rPr lang="en-US" altLang="zh-TW" sz="2400" b="1" dirty="0" smtClean="0">
                <a:ea typeface="微軟正黑體" panose="020B0604030504040204" pitchFamily="34" charset="-120"/>
              </a:rPr>
              <a:t>--------------------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陳羽莛、董慶灃</a:t>
            </a:r>
            <a:endParaRPr lang="en-US" altLang="zh-TW" sz="2000" b="1" dirty="0"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ea typeface="微軟正黑體" panose="020B0604030504040204" pitchFamily="34" charset="-120"/>
              </a:rPr>
              <a:t>美宣長</a:t>
            </a:r>
            <a:r>
              <a:rPr lang="en-US" altLang="zh-TW" sz="2400" b="1" dirty="0" smtClean="0">
                <a:ea typeface="微軟正黑體" panose="020B0604030504040204" pitchFamily="34" charset="-120"/>
              </a:rPr>
              <a:t>--------------------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陳巧艾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ea typeface="微軟正黑體" panose="020B0604030504040204" pitchFamily="34" charset="-120"/>
              </a:rPr>
              <a:t>副美宣</a:t>
            </a:r>
            <a:r>
              <a:rPr lang="en-US" altLang="zh-TW" sz="2400" b="1" dirty="0" smtClean="0">
                <a:ea typeface="微軟正黑體" panose="020B0604030504040204" pitchFamily="34" charset="-120"/>
              </a:rPr>
              <a:t>--------------------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謝舒涵、曾子豪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ea typeface="微軟正黑體" panose="020B0604030504040204" pitchFamily="34" charset="-120"/>
              </a:rPr>
              <a:t>機動長</a:t>
            </a:r>
            <a:r>
              <a:rPr lang="en-US" altLang="zh-TW" sz="2400" b="1" dirty="0" smtClean="0">
                <a:ea typeface="微軟正黑體" panose="020B0604030504040204" pitchFamily="34" charset="-120"/>
              </a:rPr>
              <a:t>--------------------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譚妤婕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ea typeface="微軟正黑體" panose="020B0604030504040204" pitchFamily="34" charset="-120"/>
              </a:rPr>
              <a:t>副機動</a:t>
            </a:r>
            <a:r>
              <a:rPr lang="en-US" altLang="zh-TW" sz="2400" b="1" dirty="0" smtClean="0">
                <a:ea typeface="微軟正黑體" panose="020B0604030504040204" pitchFamily="34" charset="-120"/>
              </a:rPr>
              <a:t>--------------------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呂柏昌</a:t>
            </a:r>
            <a:endParaRPr lang="en-US" altLang="zh-TW" sz="2000" b="1" dirty="0"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ea typeface="微軟正黑體" panose="020B0604030504040204" pitchFamily="34" charset="-120"/>
              </a:rPr>
              <a:t>文書</a:t>
            </a:r>
            <a:r>
              <a:rPr lang="en-US" altLang="zh-TW" sz="2400" b="1" dirty="0" smtClean="0">
                <a:ea typeface="微軟正黑體" panose="020B0604030504040204" pitchFamily="34" charset="-120"/>
              </a:rPr>
              <a:t>-----------------------</a:t>
            </a:r>
            <a:r>
              <a:rPr lang="zh-TW" altLang="en-US" sz="2400" b="1" dirty="0">
                <a:ea typeface="微軟正黑體" panose="020B0604030504040204" pitchFamily="34" charset="-120"/>
              </a:rPr>
              <a:t>譚妤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婕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ea typeface="微軟正黑體" panose="020B0604030504040204" pitchFamily="34" charset="-120"/>
              </a:rPr>
              <a:t>總務</a:t>
            </a:r>
            <a:r>
              <a:rPr lang="en-US" altLang="zh-TW" sz="2400" b="1" dirty="0" smtClean="0">
                <a:ea typeface="微軟正黑體" panose="020B0604030504040204" pitchFamily="34" charset="-120"/>
              </a:rPr>
              <a:t>-----------------------</a:t>
            </a:r>
            <a:r>
              <a:rPr lang="zh-TW" altLang="en-US" sz="2400" b="1" dirty="0">
                <a:ea typeface="微軟正黑體" panose="020B0604030504040204" pitchFamily="34" charset="-120"/>
              </a:rPr>
              <a:t>江瑄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ea typeface="微軟正黑體" panose="020B0604030504040204" pitchFamily="34" charset="-120"/>
              </a:rPr>
              <a:t>公關</a:t>
            </a:r>
            <a:r>
              <a:rPr lang="en-US" altLang="zh-TW" sz="2400" b="1" dirty="0" smtClean="0">
                <a:ea typeface="微軟正黑體" panose="020B0604030504040204" pitchFamily="34" charset="-120"/>
              </a:rPr>
              <a:t>-----------------------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翁子晴、董</a:t>
            </a:r>
            <a:r>
              <a:rPr lang="zh-TW" altLang="en-US" sz="2400" b="1" dirty="0">
                <a:ea typeface="微軟正黑體" panose="020B0604030504040204" pitchFamily="34" charset="-120"/>
              </a:rPr>
              <a:t>慶</a:t>
            </a:r>
            <a:r>
              <a:rPr lang="zh-TW" altLang="en-US" sz="2400" b="1" dirty="0" smtClean="0">
                <a:ea typeface="微軟正黑體" panose="020B0604030504040204" pitchFamily="34" charset="-120"/>
              </a:rPr>
              <a:t>灃</a:t>
            </a:r>
            <a:endParaRPr lang="en-US" altLang="zh-TW" sz="2400" b="1" dirty="0" smtClean="0"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0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6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7678B-4C58-4450-A4B2-378BB22C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C697CE9-CEEC-469D-98BD-CFAB7BDCF67A}"/>
              </a:ext>
            </a:extLst>
          </p:cNvPr>
          <p:cNvSpPr txBox="1"/>
          <p:nvPr/>
        </p:nvSpPr>
        <p:spPr>
          <a:xfrm>
            <a:off x="891821" y="1837765"/>
            <a:ext cx="10103557" cy="289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r>
              <a:rPr lang="zh-TW" altLang="en-US" sz="3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壹、提案：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一、一般提案應先經主席徵求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出席人數三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分之一以上之附議</a:t>
            </a: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後成立。</a:t>
            </a:r>
          </a:p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endParaRPr lang="zh-TW" altLang="en-US" sz="36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1438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E290BA-149A-477F-B0F8-75C23BAA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ACF80E2-1F34-4FDD-803C-6C65F1ED36C5}"/>
              </a:ext>
            </a:extLst>
          </p:cNvPr>
          <p:cNvSpPr txBox="1"/>
          <p:nvPr/>
        </p:nvSpPr>
        <p:spPr>
          <a:xfrm>
            <a:off x="685801" y="1693333"/>
            <a:ext cx="11506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6666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貳、表決：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會員代表大會之開會及決議依據新北市立永  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平高級中學學生班級自治聯合會組織章程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第二十條</a:t>
            </a:r>
            <a:r>
              <a:rPr lang="en-US" altLang="zh-TW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—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班代大會之決議，應有會員代表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二分之一以上出席，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出席人數過半數或相</a:t>
            </a:r>
          </a:p>
          <a:p>
            <a:pPr marL="404697" indent="0" algn="just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對多數之同意行之。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61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CCC6C9-F6AA-428A-80E1-58CC133D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024ACF-A41A-4181-B70C-134F6051C4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6733" y="1927929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參、發言：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一、發言需主席同意取得發言權。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二、每人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發言時間不得超過兩分鐘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，時間終了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無論發言是否完畢應即停止發言，由下位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發言者發言。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62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2572F7-88CB-4349-84F8-636D6CE48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1934" y="259644"/>
            <a:ext cx="10749844" cy="52955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三、發言內容儘量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扼要簡明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，勿作人身攻擊或侮罵諷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刺，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保持理性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、和氣態度。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四、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發言不限一次，但有兩人以上同時要求發言時，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尚未發言者優先發言。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五、發言人不聽主席制止或不服從大會主席之裁決時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，由主席裁決喪失發言權。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六、因時間限制，大會主席裁決終止發言時，尚未發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言者不得發言，但可補提書面意見供大會參酌。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99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合作社</a:t>
            </a:r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食物多樣化、熱食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部成立</a:t>
            </a:r>
            <a:endParaRPr lang="en-US" altLang="zh-TW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木棧道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維修</a:t>
            </a:r>
            <a:endParaRPr lang="en-US" altLang="zh-TW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操場跑道溼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滑、不平</a:t>
            </a:r>
            <a:endParaRPr lang="en-US" altLang="zh-TW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高中部八點到</a:t>
            </a:r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校</a:t>
            </a:r>
            <a:endParaRPr lang="en-US" altLang="zh-TW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開放穿著便服或班服</a:t>
            </a:r>
            <a:endParaRPr lang="zh-TW" altLang="en-US" sz="4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6E49D90-8F12-4AB1-BE71-144F2E01B5A5}"/>
              </a:ext>
            </a:extLst>
          </p:cNvPr>
          <p:cNvSpPr txBox="1">
            <a:spLocks/>
          </p:cNvSpPr>
          <p:nvPr/>
        </p:nvSpPr>
        <p:spPr>
          <a:xfrm>
            <a:off x="685800" y="764373"/>
            <a:ext cx="108204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600" b="1" cap="none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</a:rPr>
              <a:t>班代大會</a:t>
            </a:r>
            <a:r>
              <a:rPr lang="en-US" altLang="zh-TW" sz="6600" b="1" cap="none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</a:rPr>
              <a:t>-</a:t>
            </a:r>
            <a:r>
              <a:rPr lang="zh-TW" altLang="en-US" sz="6600" b="1" cap="none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</a:rPr>
              <a:t>進度報告</a:t>
            </a:r>
            <a:endParaRPr lang="zh-TW" altLang="en-US" sz="6600" b="1" cap="none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46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255</TotalTime>
  <Words>713</Words>
  <Application>Microsoft Office PowerPoint</Application>
  <PresentationFormat>寬螢幕</PresentationFormat>
  <Paragraphs>90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微軟正黑體</vt:lpstr>
      <vt:lpstr>微軟正黑體</vt:lpstr>
      <vt:lpstr>新細明體</vt:lpstr>
      <vt:lpstr>標楷體</vt:lpstr>
      <vt:lpstr>3 of 9 Barcode</vt:lpstr>
      <vt:lpstr>Arial</vt:lpstr>
      <vt:lpstr>Impact</vt:lpstr>
      <vt:lpstr>主要賽事</vt:lpstr>
      <vt:lpstr>PowerPoint 簡報</vt:lpstr>
      <vt:lpstr>會議議程</vt:lpstr>
      <vt:lpstr>班代大會是什麼?</vt:lpstr>
      <vt:lpstr>PowerPoint 簡報</vt:lpstr>
      <vt:lpstr>會議規則</vt:lpstr>
      <vt:lpstr>會議規則</vt:lpstr>
      <vt:lpstr>會議規則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討論事項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班代大會</dc:title>
  <dc:creator>user</dc:creator>
  <cp:lastModifiedBy>user</cp:lastModifiedBy>
  <cp:revision>18</cp:revision>
  <dcterms:created xsi:type="dcterms:W3CDTF">2018-09-03T09:30:35Z</dcterms:created>
  <dcterms:modified xsi:type="dcterms:W3CDTF">2018-09-13T01:36:21Z</dcterms:modified>
</cp:coreProperties>
</file>