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62" r:id="rId6"/>
    <p:sldId id="263" r:id="rId7"/>
    <p:sldId id="264" r:id="rId8"/>
    <p:sldId id="259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12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49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15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43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81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576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22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71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1407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1450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753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56F4E-5EA5-432D-91AD-EC38E341A14A}" type="datetimeFigureOut">
              <a:rPr lang="zh-TW" altLang="en-US" smtClean="0"/>
              <a:t>2019/10/22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FA11B-53D2-4E77-AA52-E949724BCE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61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7126" y="1995199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１０８</a:t>
            </a:r>
            <a:r>
              <a:rPr lang="zh-TW" altLang="en-US" dirty="0" smtClean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學年度</a:t>
            </a:r>
            <a:r>
              <a:rPr lang="en-US" altLang="zh-TW" dirty="0" smtClean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/>
            </a:r>
            <a:br>
              <a:rPr lang="en-US" altLang="zh-TW" dirty="0" smtClean="0">
                <a:latin typeface="華康華綜體W5" panose="020B0509000000000000" pitchFamily="49" charset="-120"/>
                <a:ea typeface="華康華綜體W5" panose="020B0509000000000000" pitchFamily="49" charset="-120"/>
              </a:rPr>
            </a:br>
            <a:r>
              <a:rPr lang="zh-TW" altLang="en-US" dirty="0" smtClean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第一</a:t>
            </a:r>
            <a:r>
              <a:rPr lang="zh-TW" altLang="en-US" dirty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次</a:t>
            </a:r>
            <a:r>
              <a:rPr lang="zh-TW" altLang="en-US" dirty="0" smtClean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班代大會</a:t>
            </a:r>
            <a:endParaRPr lang="zh-TW" altLang="en-US" dirty="0">
              <a:latin typeface="華康華綜體W5" panose="020B0509000000000000" pitchFamily="49" charset="-120"/>
              <a:ea typeface="華康華綜體W5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720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2572F7-88CB-4349-84F8-636D6CE488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2801566"/>
            <a:ext cx="12192000" cy="1507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8800" dirty="0" smtClean="0">
                <a:latin typeface="Adobe 楷体 Std R" panose="02020400000000000000" pitchFamily="18" charset="-128"/>
                <a:ea typeface="Adobe 楷体 Std R" panose="02020400000000000000" pitchFamily="18" charset="-128"/>
              </a:rPr>
              <a:t>臨時動議</a:t>
            </a:r>
            <a:endParaRPr lang="zh-TW" altLang="en-US" sz="8800" dirty="0">
              <a:latin typeface="Adobe 楷体 Std R" panose="02020400000000000000" pitchFamily="18" charset="-128"/>
              <a:ea typeface="Adobe 楷体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227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流程日期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48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/>
          <p:cNvCxnSpPr/>
          <p:nvPr/>
        </p:nvCxnSpPr>
        <p:spPr>
          <a:xfrm>
            <a:off x="0" y="3356043"/>
            <a:ext cx="12192000" cy="0"/>
          </a:xfrm>
          <a:prstGeom prst="line">
            <a:avLst/>
          </a:prstGeom>
          <a:ln w="603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橢圓 6"/>
          <p:cNvSpPr/>
          <p:nvPr/>
        </p:nvSpPr>
        <p:spPr>
          <a:xfrm>
            <a:off x="739301" y="3122579"/>
            <a:ext cx="496111" cy="466928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402579" y="262649"/>
            <a:ext cx="1169551" cy="26264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登記參選</a:t>
            </a:r>
            <a:endParaRPr lang="en-US" altLang="zh-TW" sz="3200" dirty="0" smtClean="0">
              <a:solidFill>
                <a:srgbClr val="002060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  <a:p>
            <a:r>
              <a:rPr lang="zh-TW" altLang="en-US" sz="32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最後一天</a:t>
            </a:r>
            <a:endParaRPr lang="zh-TW" altLang="en-US" sz="3200" dirty="0">
              <a:solidFill>
                <a:srgbClr val="002060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402580" y="2214561"/>
            <a:ext cx="1169551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sz="3200" dirty="0" smtClean="0">
                <a:solidFill>
                  <a:srgbClr val="00206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9/23</a:t>
            </a:r>
            <a:endParaRPr lang="zh-TW" altLang="en-US" sz="3200" dirty="0">
              <a:solidFill>
                <a:srgbClr val="002060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5847944" y="3122579"/>
            <a:ext cx="496111" cy="466928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5757445" y="3881895"/>
            <a:ext cx="677108" cy="26264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政見發表</a:t>
            </a:r>
            <a:endParaRPr lang="en-US" altLang="zh-TW" sz="3200" dirty="0" smtClean="0">
              <a:solidFill>
                <a:srgbClr val="002060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5511223" y="5734404"/>
            <a:ext cx="1169551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sz="3200" dirty="0" smtClean="0">
                <a:solidFill>
                  <a:srgbClr val="00206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9/24</a:t>
            </a:r>
            <a:endParaRPr lang="zh-TW" altLang="en-US" sz="3200" dirty="0">
              <a:solidFill>
                <a:srgbClr val="002060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10290852" y="3122579"/>
            <a:ext cx="496111" cy="466928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/>
          <p:cNvSpPr txBox="1"/>
          <p:nvPr/>
        </p:nvSpPr>
        <p:spPr>
          <a:xfrm>
            <a:off x="10200353" y="932183"/>
            <a:ext cx="677108" cy="26264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投票日</a:t>
            </a:r>
            <a:endParaRPr lang="en-US" altLang="zh-TW" sz="3200" dirty="0" smtClean="0">
              <a:solidFill>
                <a:srgbClr val="002060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9954131" y="2362706"/>
            <a:ext cx="1169551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sz="3200" dirty="0" smtClean="0">
                <a:solidFill>
                  <a:srgbClr val="00206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9/30</a:t>
            </a:r>
            <a:endParaRPr lang="zh-TW" altLang="en-US" sz="3200" dirty="0">
              <a:solidFill>
                <a:srgbClr val="002060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20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66360"/>
          </a:xfrm>
        </p:spPr>
        <p:txBody>
          <a:bodyPr/>
          <a:lstStyle/>
          <a:p>
            <a:r>
              <a:rPr lang="zh-TW" altLang="en-US" dirty="0" smtClean="0">
                <a:latin typeface="文鼎粗仿" panose="020B0609010101010101" pitchFamily="49" charset="-120"/>
                <a:ea typeface="文鼎粗仿" panose="020B0609010101010101" pitchFamily="49" charset="-120"/>
              </a:rPr>
              <a:t>補</a:t>
            </a:r>
            <a:r>
              <a:rPr lang="zh-TW" altLang="en-US" dirty="0">
                <a:latin typeface="文鼎粗仿" panose="020B0609010101010101" pitchFamily="49" charset="-120"/>
                <a:ea typeface="文鼎粗仿" panose="020B0609010101010101" pitchFamily="49" charset="-120"/>
              </a:rPr>
              <a:t>充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2928026"/>
            <a:ext cx="9144000" cy="3589506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正副主席參選方式</a:t>
            </a:r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:</a:t>
            </a:r>
          </a:p>
          <a:p>
            <a:pPr algn="l"/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在</a:t>
            </a:r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9/23</a:t>
            </a:r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前的放學時間到學務處繳交</a:t>
            </a:r>
            <a:endParaRPr lang="en-US" altLang="zh-TW" sz="4000" dirty="0" smtClean="0">
              <a:solidFill>
                <a:srgbClr val="002060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  <a:p>
            <a:pPr algn="l"/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1.</a:t>
            </a:r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選舉報名表</a:t>
            </a:r>
            <a:r>
              <a:rPr lang="en-US" altLang="zh-TW" sz="4000" dirty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 </a:t>
            </a:r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(</a:t>
            </a:r>
            <a:r>
              <a:rPr lang="zh-TW" altLang="en-US" sz="4000" dirty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至</a:t>
            </a:r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學務處領取</a:t>
            </a:r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)</a:t>
            </a:r>
          </a:p>
          <a:p>
            <a:pPr algn="l"/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2.</a:t>
            </a:r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政見發表影片</a:t>
            </a:r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(</a:t>
            </a:r>
            <a:r>
              <a:rPr lang="en-US" altLang="zh-TW" sz="4000" dirty="0" smtClean="0">
                <a:solidFill>
                  <a:srgbClr val="00206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5</a:t>
            </a:r>
            <a:r>
              <a:rPr lang="en-US" altLang="zh-TW" sz="4000" b="1" dirty="0" smtClean="0">
                <a:solidFill>
                  <a:srgbClr val="00206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~10</a:t>
            </a:r>
            <a:r>
              <a:rPr lang="zh-TW" altLang="en-US" sz="4000" dirty="0" smtClean="0">
                <a:solidFill>
                  <a:srgbClr val="00206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分鐘</a:t>
            </a:r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457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66360"/>
          </a:xfrm>
        </p:spPr>
        <p:txBody>
          <a:bodyPr/>
          <a:lstStyle/>
          <a:p>
            <a:r>
              <a:rPr lang="zh-TW" altLang="en-US" dirty="0" smtClean="0">
                <a:latin typeface="文鼎粗仿" panose="020B0609010101010101" pitchFamily="49" charset="-120"/>
                <a:ea typeface="文鼎粗仿" panose="020B0609010101010101" pitchFamily="49" charset="-120"/>
              </a:rPr>
              <a:t>補</a:t>
            </a:r>
            <a:r>
              <a:rPr lang="zh-TW" altLang="en-US" dirty="0">
                <a:latin typeface="文鼎粗仿" panose="020B0609010101010101" pitchFamily="49" charset="-120"/>
                <a:ea typeface="文鼎粗仿" panose="020B0609010101010101" pitchFamily="49" charset="-120"/>
              </a:rPr>
              <a:t>充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2928026"/>
            <a:ext cx="9144000" cy="3589506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10/17.10/18</a:t>
            </a:r>
          </a:p>
          <a:p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班聯招新</a:t>
            </a:r>
            <a:endParaRPr lang="en-US" altLang="zh-TW" sz="4000" dirty="0" smtClean="0">
              <a:solidFill>
                <a:srgbClr val="002060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  <a:p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資格</a:t>
            </a:r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:</a:t>
            </a:r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高一</a:t>
            </a:r>
            <a:r>
              <a:rPr lang="en-US" altLang="zh-TW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/</a:t>
            </a:r>
            <a:r>
              <a:rPr lang="zh-TW" altLang="en-US" sz="4000" dirty="0" smtClean="0">
                <a:solidFill>
                  <a:srgbClr val="00206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二生</a:t>
            </a:r>
            <a:endParaRPr lang="zh-TW" altLang="en-US" sz="4000" dirty="0">
              <a:solidFill>
                <a:srgbClr val="002060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446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會議議程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zh-TW" altLang="en-US" sz="4400" b="1" dirty="0">
                <a:solidFill>
                  <a:srgbClr val="002060"/>
                </a:solidFill>
                <a:latin typeface="華康儷楷書" panose="03000509000000000000" pitchFamily="65" charset="-120"/>
                <a:ea typeface="華康儷楷書" panose="03000509000000000000" pitchFamily="65" charset="-120"/>
                <a:cs typeface="Microsoft JhengHei"/>
                <a:sym typeface="Microsoft JhengHei"/>
              </a:rPr>
              <a:t>介紹班聯</a:t>
            </a:r>
            <a:endParaRPr lang="en-US" altLang="zh-TW" sz="4400" b="1" dirty="0">
              <a:solidFill>
                <a:srgbClr val="002060"/>
              </a:solidFill>
              <a:latin typeface="華康儷楷書" panose="03000509000000000000" pitchFamily="65" charset="-120"/>
              <a:ea typeface="華康儷楷書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4400" b="1" dirty="0">
                <a:solidFill>
                  <a:srgbClr val="002060"/>
                </a:solidFill>
                <a:latin typeface="華康儷楷書" panose="03000509000000000000" pitchFamily="65" charset="-120"/>
                <a:ea typeface="華康儷楷書" panose="03000509000000000000" pitchFamily="65" charset="-120"/>
                <a:cs typeface="Microsoft JhengHei"/>
                <a:sym typeface="Microsoft JhengHei"/>
              </a:rPr>
              <a:t>說明會議規則</a:t>
            </a:r>
          </a:p>
          <a:p>
            <a:pPr algn="ctr">
              <a:buNone/>
            </a:pPr>
            <a:r>
              <a:rPr lang="zh-TW" altLang="en-US" sz="4400" b="1" dirty="0" smtClean="0">
                <a:solidFill>
                  <a:srgbClr val="002060"/>
                </a:solidFill>
                <a:latin typeface="華康儷楷書" panose="03000509000000000000" pitchFamily="65" charset="-120"/>
                <a:ea typeface="華康儷楷書" panose="03000509000000000000" pitchFamily="65" charset="-120"/>
                <a:cs typeface="Microsoft JhengHei"/>
                <a:sym typeface="Microsoft JhengHei"/>
              </a:rPr>
              <a:t>師長致詞</a:t>
            </a:r>
            <a:endParaRPr lang="en-US" altLang="zh-TW" sz="4400" b="1" dirty="0" smtClean="0">
              <a:solidFill>
                <a:srgbClr val="002060"/>
              </a:solidFill>
              <a:latin typeface="華康儷楷書" panose="03000509000000000000" pitchFamily="65" charset="-120"/>
              <a:ea typeface="華康儷楷書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4400" b="1" dirty="0" smtClean="0">
                <a:solidFill>
                  <a:srgbClr val="002060"/>
                </a:solidFill>
                <a:latin typeface="華康儷楷書" panose="03000509000000000000" pitchFamily="65" charset="-120"/>
                <a:ea typeface="華康儷楷書" panose="03000509000000000000" pitchFamily="65" charset="-120"/>
                <a:cs typeface="Microsoft JhengHei"/>
                <a:sym typeface="Microsoft JhengHei"/>
              </a:rPr>
              <a:t>修改章程</a:t>
            </a:r>
            <a:endParaRPr lang="en-US" altLang="zh-TW" sz="4400" b="1" dirty="0" smtClean="0">
              <a:solidFill>
                <a:srgbClr val="002060"/>
              </a:solidFill>
              <a:latin typeface="華康儷楷書" panose="03000509000000000000" pitchFamily="65" charset="-120"/>
              <a:ea typeface="華康儷楷書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4400" b="1" dirty="0" smtClean="0">
                <a:solidFill>
                  <a:srgbClr val="002060"/>
                </a:solidFill>
                <a:latin typeface="華康儷楷書" panose="03000509000000000000" pitchFamily="65" charset="-120"/>
                <a:ea typeface="華康儷楷書" panose="03000509000000000000" pitchFamily="65" charset="-120"/>
                <a:cs typeface="Microsoft JhengHei"/>
                <a:sym typeface="Microsoft JhengHei"/>
              </a:rPr>
              <a:t>選出國中部代表</a:t>
            </a:r>
            <a:endParaRPr lang="zh-TW" altLang="en-US" sz="4400" b="1" dirty="0">
              <a:solidFill>
                <a:srgbClr val="002060"/>
              </a:solidFill>
              <a:latin typeface="華康儷楷書" panose="03000509000000000000" pitchFamily="65" charset="-120"/>
              <a:ea typeface="華康儷楷書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4400" b="1" dirty="0" smtClean="0">
                <a:solidFill>
                  <a:srgbClr val="002060"/>
                </a:solidFill>
                <a:latin typeface="華康儷楷書" panose="03000509000000000000" pitchFamily="65" charset="-120"/>
                <a:ea typeface="華康儷楷書" panose="03000509000000000000" pitchFamily="65" charset="-120"/>
                <a:cs typeface="Microsoft JhengHei"/>
                <a:sym typeface="Microsoft JhengHei"/>
              </a:rPr>
              <a:t>臨時動議</a:t>
            </a:r>
            <a:endParaRPr lang="zh-TW" altLang="en-US" sz="4400" b="1" dirty="0">
              <a:solidFill>
                <a:srgbClr val="002060"/>
              </a:solidFill>
              <a:latin typeface="華康儷楷書" panose="03000509000000000000" pitchFamily="65" charset="-120"/>
              <a:ea typeface="華康儷楷書" panose="03000509000000000000" pitchFamily="65" charset="-120"/>
              <a:cs typeface="Microsoft JhengHei"/>
              <a:sym typeface="Microsoft JhengHei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191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2F19A43E-4F58-491B-9199-7B7CB8A262DB}"/>
              </a:ext>
            </a:extLst>
          </p:cNvPr>
          <p:cNvSpPr txBox="1">
            <a:spLocks/>
          </p:cNvSpPr>
          <p:nvPr/>
        </p:nvSpPr>
        <p:spPr>
          <a:xfrm>
            <a:off x="1950156" y="1412012"/>
            <a:ext cx="5861755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班代大會是什麼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C1EACD2-47D1-482E-8A55-7B8E25E5DF0C}"/>
              </a:ext>
            </a:extLst>
          </p:cNvPr>
          <p:cNvSpPr txBox="1"/>
          <p:nvPr/>
        </p:nvSpPr>
        <p:spPr>
          <a:xfrm>
            <a:off x="1950156" y="3673573"/>
            <a:ext cx="45961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２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班聯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是什麼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112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57678B-4C58-4450-A4B2-378BB22CC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C697CE9-CEEC-469D-98BD-CFAB7BDCF67A}"/>
              </a:ext>
            </a:extLst>
          </p:cNvPr>
          <p:cNvSpPr txBox="1"/>
          <p:nvPr/>
        </p:nvSpPr>
        <p:spPr>
          <a:xfrm>
            <a:off x="891821" y="1837765"/>
            <a:ext cx="10103557" cy="2899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93131">
              <a:lnSpc>
                <a:spcPct val="130000"/>
              </a:lnSpc>
              <a:buClr>
                <a:schemeClr val="dk1"/>
              </a:buClr>
              <a:buSzPct val="31428"/>
            </a:pPr>
            <a:r>
              <a:rPr lang="zh-TW" altLang="en-US" sz="36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壹、提案：</a:t>
            </a:r>
          </a:p>
          <a:p>
            <a:pPr>
              <a:lnSpc>
                <a:spcPct val="130000"/>
              </a:lnSpc>
            </a:pPr>
            <a:r>
              <a:rPr lang="zh-TW" altLang="en-US" sz="36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一、一般提案應先經主席徵求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出席人數三</a:t>
            </a:r>
          </a:p>
          <a:p>
            <a:pPr>
              <a:lnSpc>
                <a:spcPct val="130000"/>
              </a:lnSpc>
            </a:pP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分之一以上之附議</a:t>
            </a:r>
            <a:r>
              <a:rPr lang="zh-TW" altLang="en-US" sz="36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後成立。</a:t>
            </a:r>
          </a:p>
          <a:p>
            <a:pPr indent="-93131">
              <a:lnSpc>
                <a:spcPct val="130000"/>
              </a:lnSpc>
              <a:buClr>
                <a:schemeClr val="dk1"/>
              </a:buClr>
              <a:buSzPct val="31428"/>
            </a:pPr>
            <a:endParaRPr lang="zh-TW" altLang="en-US" sz="3600" b="1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249389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E290BA-149A-477F-B0F8-75C23BAA9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ACF80E2-1F34-4FDD-803C-6C65F1ED36C5}"/>
              </a:ext>
            </a:extLst>
          </p:cNvPr>
          <p:cNvSpPr txBox="1"/>
          <p:nvPr/>
        </p:nvSpPr>
        <p:spPr>
          <a:xfrm>
            <a:off x="685801" y="1693333"/>
            <a:ext cx="115061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chemeClr val="dk1"/>
              </a:buClr>
              <a:buSzPct val="36666"/>
              <a:buNone/>
            </a:pP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貳、表決：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會員代表大會之開會及決議依據新北市立永  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平高級中學學生班級自治聯合會組織章程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第二十條</a:t>
            </a:r>
            <a:r>
              <a:rPr lang="en-US" altLang="zh-TW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—</a:t>
            </a: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班代大會之決議，應有會員代表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二分之一以上出席，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出席人數過半數或相</a:t>
            </a:r>
          </a:p>
          <a:p>
            <a:pPr marL="404697" indent="0" algn="just">
              <a:lnSpc>
                <a:spcPct val="100000"/>
              </a:lnSpc>
              <a:buNone/>
            </a:pPr>
            <a:r>
              <a:rPr lang="en-US" altLang="zh-TW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對多數之同意行之。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720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CCC6C9-F6AA-428A-80E1-58CC133DA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024ACF-A41A-4181-B70C-134F6051C4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56733" y="1927929"/>
            <a:ext cx="10394707" cy="331118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30000"/>
              </a:lnSpc>
              <a:buClr>
                <a:schemeClr val="dk1"/>
              </a:buClr>
              <a:buSzPct val="34375"/>
              <a:buNone/>
            </a:pP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參、發言：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4375"/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一、發言需主席同意取得發言權。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二、每人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發言時間不得超過兩分鐘</a:t>
            </a: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，時間終了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無論發言是否完畢應即停止發言，由下位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發言者發言。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600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2572F7-88CB-4349-84F8-636D6CE488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1934" y="259644"/>
            <a:ext cx="10749844" cy="52955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三、發言內容儘量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扼要簡明</a:t>
            </a: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，勿作人身攻擊或侮罵諷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刺，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保持理性</a:t>
            </a: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、和氣態度。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四、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發言不限一次，但有兩人以上同時要求發言時，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尚未發言者優先發言。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五、發言人不聽主席制止或不服從大會主席之裁決時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9285"/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，由主席裁決喪失發言權。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六、因時間限制，大會主席裁決終止發言時，尚未發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9285"/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言者不得發言，但可補提書面意見供大會參酌。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1661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修改章程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920241"/>
            <a:ext cx="4863830" cy="3741257"/>
          </a:xfrm>
        </p:spPr>
        <p:txBody>
          <a:bodyPr>
            <a:normAutofit fontScale="92500"/>
          </a:bodyPr>
          <a:lstStyle/>
          <a:p>
            <a:endParaRPr lang="zh-TW" altLang="en-US" dirty="0"/>
          </a:p>
          <a:p>
            <a:pPr marL="0" indent="0">
              <a:buNone/>
            </a:pP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第十三條 主席、副主席資格如下： </a:t>
            </a:r>
          </a:p>
          <a:p>
            <a:pPr marL="0" indent="0">
              <a:buNone/>
            </a:pPr>
            <a:r>
              <a:rPr lang="en-US" altLang="zh-TW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1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、 主席：由本校高中部二年級學生擔任。觀念純正、具服務熱忱，前一學期學業 </a:t>
            </a: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成績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七十五分以上，且無違反校規之紀錄者。 </a:t>
            </a:r>
          </a:p>
          <a:p>
            <a:pPr marL="0" indent="0">
              <a:buNone/>
            </a:pPr>
            <a:r>
              <a:rPr lang="en-US" altLang="zh-TW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2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、副主席：高中部副主席資格同主席資格</a:t>
            </a: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。</a:t>
            </a:r>
            <a:endParaRPr lang="zh-TW" altLang="en-US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cxnSp>
        <p:nvCxnSpPr>
          <p:cNvPr id="5" name="直線接點 4"/>
          <p:cNvCxnSpPr>
            <a:stCxn id="2" idx="2"/>
          </p:cNvCxnSpPr>
          <p:nvPr/>
        </p:nvCxnSpPr>
        <p:spPr>
          <a:xfrm>
            <a:off x="6096000" y="1690688"/>
            <a:ext cx="32426" cy="4680929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728776" y="1366571"/>
            <a:ext cx="22621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修改前</a:t>
            </a:r>
          </a:p>
        </p:txBody>
      </p:sp>
      <p:sp>
        <p:nvSpPr>
          <p:cNvPr id="9" name="矩形 8"/>
          <p:cNvSpPr/>
          <p:nvPr/>
        </p:nvSpPr>
        <p:spPr>
          <a:xfrm>
            <a:off x="8008307" y="1366571"/>
            <a:ext cx="2262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修改後</a:t>
            </a: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>
          <a:xfrm>
            <a:off x="6592606" y="1920241"/>
            <a:ext cx="4863830" cy="45389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TW" altLang="en-US" dirty="0" smtClean="0"/>
          </a:p>
          <a:p>
            <a:pPr marL="0" indent="0">
              <a:buNone/>
            </a:pP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第十三條 主席、副主席資格如下： </a:t>
            </a:r>
          </a:p>
          <a:p>
            <a:pPr marL="0" indent="0">
              <a:buNone/>
            </a:pPr>
            <a:r>
              <a:rPr lang="en-US" altLang="zh-TW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1</a:t>
            </a: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、 主席：由本校高中部二年級學生擔任。觀念純正、具服務熱忱，</a:t>
            </a:r>
            <a:r>
              <a:rPr lang="zh-TW" altLang="en-US" dirty="0" smtClean="0">
                <a:solidFill>
                  <a:srgbClr val="FF000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前一學期學業 成績七十分以上，且無違反校規之紀錄者。 </a:t>
            </a:r>
          </a:p>
          <a:p>
            <a:pPr marL="0" indent="0">
              <a:buNone/>
            </a:pPr>
            <a:r>
              <a:rPr lang="en-US" altLang="zh-TW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2</a:t>
            </a: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、副主席：高中部副主席資格同主席資格。</a:t>
            </a:r>
            <a:endParaRPr lang="en-US" altLang="zh-TW" dirty="0" smtClean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若學期學業不符合候選資格之高中部學生，得經學務處推薦及家長同意後登記參選。</a:t>
            </a:r>
            <a:endParaRPr lang="zh-TW" altLang="en-US" dirty="0">
              <a:solidFill>
                <a:srgbClr val="FF0000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567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修改章程</a:t>
            </a:r>
            <a:endParaRPr lang="zh-TW" altLang="en-US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269083"/>
            <a:ext cx="4863830" cy="4102533"/>
          </a:xfrm>
        </p:spPr>
        <p:txBody>
          <a:bodyPr>
            <a:normAutofit/>
          </a:bodyPr>
          <a:lstStyle/>
          <a:p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第十五條 主席、副主席之</a:t>
            </a: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選舉、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罷免如下</a:t>
            </a: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：</a:t>
            </a:r>
            <a:endParaRPr lang="en-US" altLang="zh-TW" dirty="0" smtClean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 marL="0" indent="0">
              <a:buNone/>
            </a:pP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</a:t>
            </a:r>
            <a:r>
              <a:rPr lang="en-US" altLang="zh-TW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3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、 高中部主席、副主席於每學年度下學期六月選出，任期一學年，舊學年度結束即生效。 </a:t>
            </a:r>
          </a:p>
          <a:p>
            <a:pPr marL="0" indent="0">
              <a:buNone/>
            </a:pPr>
            <a:r>
              <a:rPr lang="en-US" altLang="zh-TW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4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、 國中部副主席於每學年度下學期會員代表大會後提出候選人名單，進行國中部 </a:t>
            </a:r>
          </a:p>
          <a:p>
            <a:endParaRPr lang="zh-TW" altLang="en-US" dirty="0"/>
          </a:p>
        </p:txBody>
      </p:sp>
      <p:cxnSp>
        <p:nvCxnSpPr>
          <p:cNvPr id="5" name="直線接點 4"/>
          <p:cNvCxnSpPr>
            <a:stCxn id="2" idx="2"/>
          </p:cNvCxnSpPr>
          <p:nvPr/>
        </p:nvCxnSpPr>
        <p:spPr>
          <a:xfrm>
            <a:off x="6096000" y="1690688"/>
            <a:ext cx="32426" cy="4680929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728776" y="1366571"/>
            <a:ext cx="22621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修改前</a:t>
            </a:r>
          </a:p>
        </p:txBody>
      </p:sp>
      <p:sp>
        <p:nvSpPr>
          <p:cNvPr id="9" name="矩形 8"/>
          <p:cNvSpPr/>
          <p:nvPr/>
        </p:nvSpPr>
        <p:spPr>
          <a:xfrm>
            <a:off x="8008307" y="1366571"/>
            <a:ext cx="2262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修改後</a:t>
            </a: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>
          <a:xfrm>
            <a:off x="6592606" y="2269083"/>
            <a:ext cx="4863830" cy="41025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第十五條 主席、副主席之選舉、罷免如下： </a:t>
            </a: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</a:t>
            </a:r>
            <a:endParaRPr lang="zh-TW" altLang="en-US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 marL="0" indent="0">
              <a:buNone/>
            </a:pPr>
            <a:r>
              <a:rPr lang="en-US" altLang="zh-TW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3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、 高中部主席、副主席</a:t>
            </a:r>
            <a:r>
              <a:rPr lang="zh-TW" altLang="en-US" strike="sngStrike" dirty="0">
                <a:solidFill>
                  <a:srgbClr val="FF000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於每學年度下學期六月選出</a:t>
            </a:r>
            <a:r>
              <a:rPr lang="zh-TW" altLang="en-US" dirty="0" smtClean="0">
                <a:solidFill>
                  <a:srgbClr val="FF000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，當選</a:t>
            </a:r>
            <a:r>
              <a:rPr lang="zh-TW" altLang="en-US" dirty="0">
                <a:solidFill>
                  <a:srgbClr val="FF000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後</a:t>
            </a:r>
            <a:r>
              <a:rPr lang="zh-TW" altLang="en-US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任期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一學年，舊學年度結束即生效。 </a:t>
            </a:r>
          </a:p>
          <a:p>
            <a:pPr marL="0" indent="0">
              <a:buNone/>
            </a:pPr>
            <a:r>
              <a:rPr lang="en-US" altLang="zh-TW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4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、 國中部副主席於每學年度</a:t>
            </a:r>
            <a:r>
              <a:rPr lang="zh-TW" altLang="en-US" strike="sngStrike" dirty="0">
                <a:solidFill>
                  <a:srgbClr val="FF0000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下學期</a:t>
            </a:r>
            <a:r>
              <a:rPr lang="zh-TW" altLang="en-US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會員代表大會後提出候選人名單，進行國中部 </a:t>
            </a: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36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597</Words>
  <Application>Microsoft Office PowerPoint</Application>
  <PresentationFormat>寬螢幕</PresentationFormat>
  <Paragraphs>76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6" baseType="lpstr">
      <vt:lpstr>Adobe 黑体 Std R</vt:lpstr>
      <vt:lpstr>Adobe 楷体 Std R</vt:lpstr>
      <vt:lpstr>文鼎粗仿</vt:lpstr>
      <vt:lpstr>華康華綜體W5</vt:lpstr>
      <vt:lpstr>華康儷楷書</vt:lpstr>
      <vt:lpstr>Microsoft JhengHei</vt:lpstr>
      <vt:lpstr>新細明體</vt:lpstr>
      <vt:lpstr>標楷體</vt:lpstr>
      <vt:lpstr>Arial</vt:lpstr>
      <vt:lpstr>Calibri</vt:lpstr>
      <vt:lpstr>Calibri Light</vt:lpstr>
      <vt:lpstr>Office 佈景主題</vt:lpstr>
      <vt:lpstr>１０８學年度 第一次班代大會</vt:lpstr>
      <vt:lpstr>會議議程</vt:lpstr>
      <vt:lpstr>PowerPoint 簡報</vt:lpstr>
      <vt:lpstr>會議規則</vt:lpstr>
      <vt:lpstr>會議規則</vt:lpstr>
      <vt:lpstr>會議規則</vt:lpstr>
      <vt:lpstr>PowerPoint 簡報</vt:lpstr>
      <vt:lpstr>修改章程</vt:lpstr>
      <vt:lpstr>修改章程</vt:lpstr>
      <vt:lpstr>PowerPoint 簡報</vt:lpstr>
      <vt:lpstr>流程日期</vt:lpstr>
      <vt:lpstr>PowerPoint 簡報</vt:lpstr>
      <vt:lpstr>補充</vt:lpstr>
      <vt:lpstr>補充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１０８學年度 第一次班代大會</dc:title>
  <dc:creator>user</dc:creator>
  <cp:lastModifiedBy>user</cp:lastModifiedBy>
  <cp:revision>9</cp:revision>
  <dcterms:created xsi:type="dcterms:W3CDTF">2019-09-09T09:31:59Z</dcterms:created>
  <dcterms:modified xsi:type="dcterms:W3CDTF">2019-10-22T02:16:40Z</dcterms:modified>
</cp:coreProperties>
</file>