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E81B14-4CA5-4142-A67C-B3FB7E4818C4}">
  <a:tblStyle styleId="{FCE81B14-4CA5-4142-A67C-B3FB7E4818C4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F6"/>
          </a:solidFill>
        </a:fill>
      </a:tcStyle>
    </a:wholeTbl>
    <a:band1H>
      <a:tcTxStyle/>
      <a:tcStyle>
        <a:tcBdr/>
        <a:fill>
          <a:solidFill>
            <a:srgbClr val="FBDC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DC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C1C73D-C237-4083-9FF4-725B62D277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Google Shape;28;p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A3C9E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26C">
                <a:alpha val="7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EA3C9E">
                <a:alpha val="84705"/>
              </a:srgbClr>
            </a:solidFill>
            <a:ln>
              <a:noFill/>
            </a:ln>
          </p:spPr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sz="5400">
                <a:solidFill>
                  <a:srgbClr val="EA3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11" name="Google Shape;11;p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EA3C9E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B2126C">
                <a:alpha val="7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ctrTitle"/>
          </p:nvPr>
        </p:nvSpPr>
        <p:spPr>
          <a:xfrm>
            <a:off x="-396552" y="908720"/>
            <a:ext cx="8351837" cy="255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Trebuchet MS"/>
              <a:buNone/>
            </a:pPr>
            <a:r>
              <a:rPr lang="zh-TW" sz="5400" dirty="0">
                <a:solidFill>
                  <a:srgbClr val="7030A0"/>
                </a:solidFill>
              </a:rPr>
              <a:t>  </a:t>
            </a:r>
            <a:r>
              <a:rPr lang="zh-TW" sz="8000" b="1" dirty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  <a:t>永平高中</a:t>
            </a:r>
            <a:br>
              <a:rPr lang="zh-TW" sz="8000" b="1" dirty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</a:br>
            <a:r>
              <a:rPr lang="zh-TW" sz="8000" b="1" dirty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  <a:t>   服務學習宣導</a:t>
            </a:r>
            <a:endParaRPr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755650" y="333375"/>
            <a:ext cx="77041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服務內容範圍及認證-(4)</a:t>
            </a:r>
            <a:endParaRPr sz="54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600075" y="2031306"/>
            <a:ext cx="7859713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107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政府公務機關、單位之服務志工，各類社會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公益法人機構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、經政府立案之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非營利公益團體</a:t>
            </a:r>
            <a:r>
              <a:rPr lang="zh-TW" sz="3600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。</a:t>
            </a:r>
            <a:r>
              <a:rPr lang="en-US" altLang="zh-TW" sz="3600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/>
            </a:r>
            <a:br>
              <a:rPr lang="en-US" altLang="zh-TW" sz="3600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</a:b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742950" lvl="0" indent="-7429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107"/>
              <a:buFont typeface="Trebuchet MS"/>
              <a:buAutoNum type="arabicParenR"/>
            </a:pP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「內政部人民團體全球資訊網」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或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「財團法人社會福利慈善基金會」</a:t>
            </a:r>
            <a:r>
              <a:rPr lang="zh-TW" sz="3600" dirty="0">
                <a:solidFill>
                  <a:srgbClr val="3F3F3F"/>
                </a:solidFill>
                <a:latin typeface="+mn-ea"/>
                <a:ea typeface="+mn-ea"/>
                <a:cs typeface="BiauKai"/>
                <a:sym typeface="BiauKai"/>
              </a:rPr>
              <a:t>，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登記有案之單位即可</a:t>
            </a:r>
            <a:r>
              <a:rPr lang="zh-TW" sz="3600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。</a:t>
            </a:r>
            <a:r>
              <a:rPr lang="en-US" altLang="zh-TW" sz="3600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/>
            </a:r>
            <a:br>
              <a:rPr lang="en-US" altLang="zh-TW" sz="3600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</a:b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742950" lvl="0" indent="-7429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56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非屬政治性、宗教性、商業性或營利性之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非報酬性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服務學習活動。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755650" y="1107976"/>
            <a:ext cx="57246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校外可認證之單位</a:t>
            </a:r>
            <a:endParaRPr sz="5400" b="1" i="0" u="none" strike="noStrike" cap="none" dirty="0">
              <a:solidFill>
                <a:srgbClr val="3F3F3F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971550" y="404813"/>
            <a:ext cx="75946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服務內容範圍及認證-(5)</a:t>
            </a:r>
            <a:endParaRPr sz="54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1"/>
          </p:nvPr>
        </p:nvSpPr>
        <p:spPr>
          <a:xfrm>
            <a:off x="295818" y="2508250"/>
            <a:ext cx="8507412" cy="43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學生校外服務完畢後，務必取得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該單位發給之服務證明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，必須清楚敘明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服務時數、服務內容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等資料。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742950" lvl="0" indent="-74295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或請認證單位於學習護照上的</a:t>
            </a:r>
            <a:r>
              <a:rPr lang="zh-TW" sz="3600" b="1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「服務學習記錄表」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上蓋該單位之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單位章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證明，不得以私章或簽名代替。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1003344" y="1573696"/>
            <a:ext cx="64171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校外單位服務認證：</a:t>
            </a:r>
            <a:endParaRPr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827088" y="2603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校外服務學習申請表</a:t>
            </a:r>
            <a:endParaRPr sz="3240" dirty="0">
              <a:solidFill>
                <a:srgbClr val="3F3F3F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251520" y="1268760"/>
            <a:ext cx="3814763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None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申請表可至學務處社團組網站</a:t>
            </a:r>
            <a:r>
              <a:rPr lang="zh-TW" sz="39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服務學期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中的表格下載列印使用，或至</a:t>
            </a:r>
            <a:r>
              <a:rPr lang="zh-TW" sz="39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學務處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領取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968" y="1268760"/>
            <a:ext cx="4315845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1042988" y="4762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校外服務學習流程</a:t>
            </a:r>
            <a:endParaRPr dirty="0">
              <a:latin typeface="+mn-ea"/>
              <a:ea typeface="+mn-ea"/>
            </a:endParaRPr>
          </a:p>
        </p:txBody>
      </p:sp>
      <p:graphicFrame>
        <p:nvGraphicFramePr>
          <p:cNvPr id="240" name="Google Shape;240;p30"/>
          <p:cNvGraphicFramePr/>
          <p:nvPr>
            <p:extLst>
              <p:ext uri="{D42A27DB-BD31-4B8C-83A1-F6EECF244321}">
                <p14:modId xmlns:p14="http://schemas.microsoft.com/office/powerpoint/2010/main" val="28227195"/>
              </p:ext>
            </p:extLst>
          </p:nvPr>
        </p:nvGraphicFramePr>
        <p:xfrm>
          <a:off x="251520" y="1400175"/>
          <a:ext cx="8280925" cy="5273090"/>
        </p:xfrm>
        <a:graphic>
          <a:graphicData uri="http://schemas.openxmlformats.org/drawingml/2006/table">
            <a:tbl>
              <a:tblPr firstRow="1" bandRow="1">
                <a:noFill/>
                <a:tableStyleId>{FCE81B14-4CA5-4142-A67C-B3FB7E4818C4}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dirty="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步驟</a:t>
                      </a:r>
                      <a:endParaRPr sz="3600" dirty="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dirty="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作法</a:t>
                      </a:r>
                      <a:endParaRPr sz="3600" dirty="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第1步</a:t>
                      </a:r>
                      <a:endParaRPr sz="400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學生、教師申請校外服務</a:t>
                      </a:r>
                      <a:b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</a:b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（需家長同意書或</a:t>
                      </a:r>
                      <a:r>
                        <a:rPr lang="zh-TW" sz="4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家長簽名</a:t>
                      </a: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）</a:t>
                      </a:r>
                      <a:endParaRPr sz="40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第2步</a:t>
                      </a:r>
                      <a:endParaRPr sz="400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4000"/>
                        <a:buFont typeface="Noto Sans Symbols"/>
                        <a:buNone/>
                      </a:pP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進行</a:t>
                      </a:r>
                      <a:r>
                        <a:rPr lang="zh-TW" sz="4000" b="1" dirty="0">
                          <a:solidFill>
                            <a:srgbClr val="9639CE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服務學習取得時數</a:t>
                      </a:r>
                      <a:endParaRPr sz="4000" b="1" dirty="0">
                        <a:solidFill>
                          <a:srgbClr val="9639CE"/>
                        </a:solidFill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4000"/>
                        <a:buFont typeface="Noto Sans Symbols"/>
                        <a:buNone/>
                      </a:pP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（需家長或專人陪同）</a:t>
                      </a:r>
                      <a:endParaRPr sz="4000" b="1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第3步</a:t>
                      </a:r>
                      <a:endParaRPr sz="400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取得時數後將證明黏貼於</a:t>
                      </a:r>
                      <a:r>
                        <a:rPr lang="zh-TW" sz="4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學習護照中</a:t>
                      </a:r>
                      <a:endParaRPr sz="40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第4步</a:t>
                      </a:r>
                      <a:endParaRPr sz="400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交給</a:t>
                      </a:r>
                      <a:r>
                        <a:rPr lang="zh-TW" sz="4000" b="1" dirty="0">
                          <a:solidFill>
                            <a:srgbClr val="9639CE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導師登錄</a:t>
                      </a:r>
                      <a:endParaRPr sz="4000" dirty="0">
                        <a:latin typeface="+mn-ea"/>
                        <a:ea typeface="+mn-e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827088" y="4762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服務學習紀錄表認證</a:t>
            </a:r>
            <a:endParaRPr dirty="0">
              <a:latin typeface="+mn-ea"/>
              <a:ea typeface="+mn-ea"/>
            </a:endParaRPr>
          </a:p>
        </p:txBody>
      </p:sp>
      <p:pic>
        <p:nvPicPr>
          <p:cNvPr id="246" name="Google Shape;246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2169" y="1403717"/>
            <a:ext cx="6135368" cy="46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/>
        </p:nvSpPr>
        <p:spPr>
          <a:xfrm>
            <a:off x="1638300" y="2378075"/>
            <a:ext cx="11080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班級打掃</a:t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1576388" y="2914650"/>
            <a:ext cx="13398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圖書館整書</a:t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2982913" y="2401888"/>
            <a:ext cx="3000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2982913" y="2914650"/>
            <a:ext cx="3000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992188" y="2401888"/>
            <a:ext cx="6461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9/30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971550" y="2916238"/>
            <a:ext cx="646113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10/1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3878263" y="2420938"/>
            <a:ext cx="1171575" cy="307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zh-TW" sz="14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導師 高長功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1638300" y="3268663"/>
            <a:ext cx="11525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御花園</a:t>
            </a:r>
            <a:endParaRPr sz="1800" b="1" i="0" u="none" strike="noStrike" cap="none">
              <a:solidFill>
                <a:srgbClr val="C0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整理植栽</a:t>
            </a:r>
            <a:endParaRPr/>
          </a:p>
        </p:txBody>
      </p:sp>
      <p:sp>
        <p:nvSpPr>
          <p:cNvPr id="255" name="Google Shape;255;p31"/>
          <p:cNvSpPr txBox="1"/>
          <p:nvPr/>
        </p:nvSpPr>
        <p:spPr>
          <a:xfrm>
            <a:off x="977900" y="3424238"/>
            <a:ext cx="646113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11/5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986088" y="3425825"/>
            <a:ext cx="3000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 rot="5400000">
            <a:off x="4369594" y="2142332"/>
            <a:ext cx="493712" cy="615950"/>
          </a:xfrm>
          <a:prstGeom prst="rect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王妃</a:t>
            </a:r>
            <a:endParaRPr sz="14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用印</a:t>
            </a:r>
            <a:endParaRPr/>
          </a:p>
        </p:txBody>
      </p:sp>
      <p:grpSp>
        <p:nvGrpSpPr>
          <p:cNvPr id="258" name="Google Shape;258;p31"/>
          <p:cNvGrpSpPr/>
          <p:nvPr/>
        </p:nvGrpSpPr>
        <p:grpSpPr>
          <a:xfrm>
            <a:off x="3440113" y="2781300"/>
            <a:ext cx="1296987" cy="650875"/>
            <a:chOff x="3877509" y="2914947"/>
            <a:chExt cx="1414571" cy="802085"/>
          </a:xfrm>
        </p:grpSpPr>
        <p:grpSp>
          <p:nvGrpSpPr>
            <p:cNvPr id="259" name="Google Shape;259;p31"/>
            <p:cNvGrpSpPr/>
            <p:nvPr/>
          </p:nvGrpSpPr>
          <p:grpSpPr>
            <a:xfrm>
              <a:off x="3877509" y="2914947"/>
              <a:ext cx="1414571" cy="802085"/>
              <a:chOff x="3877509" y="2914947"/>
              <a:chExt cx="1414571" cy="802085"/>
            </a:xfrm>
          </p:grpSpPr>
          <p:sp>
            <p:nvSpPr>
              <p:cNvPr id="260" name="Google Shape;260;p31"/>
              <p:cNvSpPr/>
              <p:nvPr/>
            </p:nvSpPr>
            <p:spPr>
              <a:xfrm>
                <a:off x="3877509" y="2914947"/>
                <a:ext cx="1414571" cy="802085"/>
              </a:xfrm>
              <a:prstGeom prst="ellipse">
                <a:avLst/>
              </a:prstGeom>
              <a:solidFill>
                <a:schemeClr val="lt1"/>
              </a:solidFill>
              <a:ln w="19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3995246" y="2997112"/>
                <a:ext cx="1165246" cy="616237"/>
              </a:xfrm>
              <a:prstGeom prst="ellipse">
                <a:avLst/>
              </a:prstGeom>
              <a:noFill/>
              <a:ln w="19050" cap="rnd" cmpd="sng">
                <a:solidFill>
                  <a:srgbClr val="B26D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262" name="Google Shape;262;p31"/>
            <p:cNvSpPr txBox="1"/>
            <p:nvPr/>
          </p:nvSpPr>
          <p:spPr>
            <a:xfrm>
              <a:off x="4068120" y="3065424"/>
              <a:ext cx="956686" cy="455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Noto Sans Symbols"/>
                <a:buNone/>
              </a:pPr>
              <a:r>
                <a:rPr lang="zh-TW" sz="1800" b="1" i="0" u="none" strike="noStrike" cap="none">
                  <a:solidFill>
                    <a:srgbClr val="C00000"/>
                  </a:solidFill>
                  <a:latin typeface="BiauKai"/>
                  <a:ea typeface="BiauKai"/>
                  <a:cs typeface="BiauKai"/>
                  <a:sym typeface="BiauKai"/>
                </a:rPr>
                <a:t>學務處</a:t>
              </a:r>
              <a:endParaRPr/>
            </a:p>
          </p:txBody>
        </p:sp>
      </p:grpSp>
      <p:sp>
        <p:nvSpPr>
          <p:cNvPr id="263" name="Google Shape;263;p31"/>
          <p:cNvSpPr txBox="1"/>
          <p:nvPr/>
        </p:nvSpPr>
        <p:spPr>
          <a:xfrm>
            <a:off x="977900" y="3930650"/>
            <a:ext cx="6461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1/22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1657350" y="3789363"/>
            <a:ext cx="11080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寒假返校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打掃</a:t>
            </a:r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2987675" y="3952875"/>
            <a:ext cx="300038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6275388" y="2359025"/>
            <a:ext cx="30003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6</a:t>
            </a:r>
            <a:endParaRPr sz="1800" b="1" i="0" u="none" strike="noStrike" cap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3878263" y="3992563"/>
            <a:ext cx="1081087" cy="307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zh-TW" sz="1400" b="1" i="0" u="none" strike="noStrike" cap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 衛生組 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 務 學 習 獎 勵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609598" y="2160590"/>
            <a:ext cx="7706817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Noto Sans Symbols"/>
              <a:buChar char="🞇"/>
            </a:pPr>
            <a:r>
              <a:rPr lang="zh-TW" sz="50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每學期服務學習時數滿</a:t>
            </a:r>
            <a:r>
              <a:rPr lang="zh-TW" sz="5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20</a:t>
            </a:r>
            <a:r>
              <a:rPr lang="zh-TW" sz="50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小時，記</a:t>
            </a:r>
            <a:r>
              <a:rPr lang="zh-TW" sz="5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嘉獎一次</a:t>
            </a:r>
            <a:r>
              <a:rPr lang="zh-TW" sz="5000" b="1">
                <a:solidFill>
                  <a:schemeClr val="lt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sz="5000" b="1">
              <a:solidFill>
                <a:schemeClr val="lt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Noto Sans Symbols"/>
              <a:buChar char="🞇"/>
            </a:pPr>
            <a:r>
              <a:rPr lang="zh-TW" sz="50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每學期服務學習時數滿</a:t>
            </a:r>
            <a:r>
              <a:rPr lang="zh-TW" sz="5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30</a:t>
            </a:r>
            <a:r>
              <a:rPr lang="zh-TW" sz="50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小時，記</a:t>
            </a:r>
            <a:r>
              <a:rPr lang="zh-TW" sz="5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嘉獎兩次</a:t>
            </a:r>
            <a:r>
              <a:rPr lang="zh-TW" sz="50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  <a:endParaRPr sz="5000" b="1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40"/>
              <a:buFont typeface="Noto Sans Symbols"/>
              <a:buNone/>
            </a:pPr>
            <a:endParaRPr>
              <a:solidFill>
                <a:srgbClr val="3F3F3F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1009650" y="290513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Q&amp;A</a:t>
            </a:r>
            <a:endParaRPr sz="54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1"/>
          </p:nvPr>
        </p:nvSpPr>
        <p:spPr>
          <a:xfrm>
            <a:off x="323850" y="1214438"/>
            <a:ext cx="8640638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lang="zh-TW" sz="32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Q1:學習護照遺失了怎麼辦？</a:t>
            </a:r>
            <a:endParaRPr sz="32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lang="zh-TW" sz="32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A:</a:t>
            </a:r>
            <a:r>
              <a:rPr lang="zh-TW" sz="32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遺失可至圖書館申請購買，但是所登記之時數必須自行找服務單位補登。</a:t>
            </a:r>
            <a:endParaRPr sz="32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lang="zh-TW" sz="32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Q2:學習護照中服務學習紀錄表登記已滿，該如何?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lang="zh-TW" sz="32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A:</a:t>
            </a:r>
            <a:r>
              <a:rPr lang="zh-TW" sz="32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請至學務處領取</a:t>
            </a:r>
            <a:r>
              <a:rPr lang="zh-TW" sz="3200" b="1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【服務學習紀錄表】</a:t>
            </a:r>
            <a:r>
              <a:rPr lang="zh-TW" sz="32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單張再浮貼上即可。</a:t>
            </a:r>
            <a:endParaRPr sz="32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lang="zh-TW" sz="32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Q3:每次服務要多久呢?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60"/>
              <a:buFont typeface="Noto Sans Symbols"/>
              <a:buNone/>
            </a:pPr>
            <a:r>
              <a:rPr lang="zh-TW" sz="32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A:</a:t>
            </a:r>
            <a:r>
              <a:rPr lang="zh-TW" sz="32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因未滿0.5小時不予登記，請以</a:t>
            </a:r>
            <a:r>
              <a:rPr lang="zh-TW" sz="32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0.5小時為單位</a:t>
            </a:r>
            <a:r>
              <a:rPr lang="zh-TW" sz="32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。</a:t>
            </a:r>
            <a:endParaRPr sz="32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body" idx="1"/>
          </p:nvPr>
        </p:nvSpPr>
        <p:spPr>
          <a:xfrm>
            <a:off x="684213" y="765175"/>
            <a:ext cx="7450137" cy="143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Q4:寒暑假返校打掃算時數嗎?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A: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graphicFrame>
        <p:nvGraphicFramePr>
          <p:cNvPr id="285" name="Google Shape;285;p34"/>
          <p:cNvGraphicFramePr/>
          <p:nvPr>
            <p:extLst>
              <p:ext uri="{D42A27DB-BD31-4B8C-83A1-F6EECF244321}">
                <p14:modId xmlns:p14="http://schemas.microsoft.com/office/powerpoint/2010/main" val="3189922677"/>
              </p:ext>
            </p:extLst>
          </p:nvPr>
        </p:nvGraphicFramePr>
        <p:xfrm>
          <a:off x="395536" y="2348880"/>
          <a:ext cx="7345350" cy="3313100"/>
        </p:xfrm>
        <a:graphic>
          <a:graphicData uri="http://schemas.openxmlformats.org/drawingml/2006/table">
            <a:tbl>
              <a:tblPr>
                <a:noFill/>
                <a:tableStyleId>{49C1C73D-C237-4083-9FF4-725B62D277C6}</a:tableStyleId>
              </a:tblPr>
              <a:tblGrid>
                <a:gridCol w="308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9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寒假返校打掃</a:t>
                      </a:r>
                      <a:endParaRPr dirty="0">
                        <a:latin typeface="+mn-ea"/>
                        <a:ea typeface="+mn-ea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1/31以前</a:t>
                      </a:r>
                      <a:endParaRPr sz="36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上</a:t>
                      </a:r>
                      <a:r>
                        <a:rPr lang="zh-TW" sz="36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學期</a:t>
                      </a:r>
                      <a:endParaRPr>
                        <a:latin typeface="+mn-ea"/>
                        <a:ea typeface="+mn-ea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9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2/1以後</a:t>
                      </a:r>
                      <a:endParaRPr sz="36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下</a:t>
                      </a:r>
                      <a:r>
                        <a:rPr lang="zh-TW" sz="36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學期</a:t>
                      </a:r>
                      <a:endParaRPr dirty="0">
                        <a:latin typeface="+mn-ea"/>
                        <a:ea typeface="+mn-ea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9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暑假返校打掃</a:t>
                      </a:r>
                      <a:endParaRPr>
                        <a:latin typeface="+mn-ea"/>
                        <a:ea typeface="+mn-ea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7/31以前</a:t>
                      </a:r>
                      <a:endParaRPr sz="3600" b="1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下</a:t>
                      </a:r>
                      <a:r>
                        <a:rPr lang="zh-TW" sz="36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學期</a:t>
                      </a:r>
                      <a:endParaRPr dirty="0">
                        <a:latin typeface="+mn-ea"/>
                        <a:ea typeface="+mn-ea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2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8/1以後</a:t>
                      </a:r>
                      <a:endParaRPr sz="3600" b="1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b="1" i="0" u="none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上</a:t>
                      </a:r>
                      <a:r>
                        <a:rPr lang="zh-TW" sz="36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學期</a:t>
                      </a:r>
                      <a:endParaRPr dirty="0">
                        <a:latin typeface="+mn-ea"/>
                        <a:ea typeface="+mn-ea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body" idx="1"/>
          </p:nvPr>
        </p:nvSpPr>
        <p:spPr>
          <a:xfrm>
            <a:off x="1042988" y="981074"/>
            <a:ext cx="7124700" cy="547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Q5:在社區服務由里長或里幹事蓋章，可以算服務時數嗎?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4000" b="1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A:</a:t>
            </a:r>
            <a:r>
              <a:rPr lang="zh-TW" sz="4000" b="1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重申基北區12年國教服務學習採計原則，</a:t>
            </a:r>
            <a:r>
              <a:rPr lang="zh-TW" sz="4000" b="1">
                <a:solidFill>
                  <a:srgbClr val="7030A0"/>
                </a:solidFill>
                <a:latin typeface="BiauKai"/>
                <a:ea typeface="BiauKai"/>
                <a:cs typeface="BiauKai"/>
                <a:sym typeface="BiauKai"/>
              </a:rPr>
              <a:t>里長、議員、立法委員、社區幹事簽名與核章</a:t>
            </a:r>
            <a:r>
              <a:rPr lang="zh-TW" sz="7200" b="1">
                <a:solidFill>
                  <a:srgbClr val="C00000"/>
                </a:solidFill>
                <a:latin typeface="BiauKai"/>
                <a:ea typeface="BiauKai"/>
                <a:cs typeface="BiauKai"/>
                <a:sym typeface="BiauKai"/>
              </a:rPr>
              <a:t>無法採計</a:t>
            </a:r>
            <a:r>
              <a:rPr lang="zh-TW" sz="4000" b="1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，請同學與家長留意。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/>
          <p:nvPr/>
        </p:nvSpPr>
        <p:spPr>
          <a:xfrm>
            <a:off x="395536" y="659012"/>
            <a:ext cx="8496944" cy="493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chemeClr val="dk1"/>
                </a:solidFill>
                <a:latin typeface="+mj-ea"/>
                <a:ea typeface="+mj-ea"/>
                <a:cs typeface="BiauKai"/>
                <a:sym typeface="BiauKai"/>
              </a:rPr>
              <a:t>Q6:在班級如何取得服務時數?</a:t>
            </a:r>
            <a:endParaRPr dirty="0">
              <a:latin typeface="+mj-ea"/>
              <a:ea typeface="+mj-e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rgbClr val="FF0000"/>
                </a:solidFill>
                <a:latin typeface="+mj-ea"/>
                <a:ea typeface="+mj-ea"/>
                <a:cs typeface="BiauKai"/>
                <a:sym typeface="BiauKai"/>
              </a:rPr>
              <a:t>A: </a:t>
            </a:r>
            <a:endParaRPr sz="4500" b="1" i="0" u="none" strike="noStrike" cap="none" dirty="0">
              <a:solidFill>
                <a:srgbClr val="FF0000"/>
              </a:solidFill>
              <a:latin typeface="+mj-ea"/>
              <a:ea typeface="+mj-ea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BiauKai"/>
                <a:sym typeface="BiauKai"/>
              </a:rPr>
              <a:t>1.協助教室布置</a:t>
            </a:r>
            <a:endParaRPr sz="4500" b="1" i="0" u="none" strike="noStrike" cap="none" dirty="0">
              <a:solidFill>
                <a:srgbClr val="002060"/>
              </a:solidFill>
              <a:latin typeface="+mj-ea"/>
              <a:ea typeface="+mj-ea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BiauKai"/>
                <a:sym typeface="BiauKai"/>
              </a:rPr>
              <a:t>2.家長日服務</a:t>
            </a:r>
            <a:endParaRPr sz="4500" b="1" i="0" u="none" strike="noStrike" cap="none" dirty="0">
              <a:solidFill>
                <a:srgbClr val="002060"/>
              </a:solidFill>
              <a:latin typeface="+mj-ea"/>
              <a:ea typeface="+mj-ea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BiauKai"/>
                <a:sym typeface="BiauKai"/>
              </a:rPr>
              <a:t>3.協助考場布置</a:t>
            </a:r>
            <a:endParaRPr sz="4500" b="1" i="0" u="none" strike="noStrike" cap="none" dirty="0">
              <a:solidFill>
                <a:srgbClr val="002060"/>
              </a:solidFill>
              <a:latin typeface="+mj-ea"/>
              <a:ea typeface="+mj-ea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BiauKai"/>
                <a:sym typeface="BiauKai"/>
              </a:rPr>
              <a:t>4.協助導師處理班級事務</a:t>
            </a:r>
            <a:endParaRPr sz="4500" b="1" i="0" u="none" strike="noStrike" cap="none" dirty="0">
              <a:solidFill>
                <a:srgbClr val="002060"/>
              </a:solidFill>
              <a:latin typeface="+mj-ea"/>
              <a:ea typeface="+mj-ea"/>
              <a:cs typeface="BiauKai"/>
              <a:sym typeface="BiauKa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BiauKai"/>
                <a:sym typeface="BiauKai"/>
              </a:rPr>
              <a:t>5.放學後協助教室環境清理</a:t>
            </a:r>
            <a:endParaRPr sz="4500" b="1" i="0" u="none" strike="noStrike" cap="none" dirty="0">
              <a:solidFill>
                <a:srgbClr val="002060"/>
              </a:solidFill>
              <a:latin typeface="+mj-ea"/>
              <a:ea typeface="+mj-ea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9"/>
          <p:cNvGrpSpPr/>
          <p:nvPr/>
        </p:nvGrpSpPr>
        <p:grpSpPr>
          <a:xfrm>
            <a:off x="324037" y="680631"/>
            <a:ext cx="8568442" cy="6233800"/>
            <a:chOff x="509" y="203959"/>
            <a:chExt cx="8568442" cy="6233800"/>
          </a:xfrm>
        </p:grpSpPr>
        <p:sp>
          <p:nvSpPr>
            <p:cNvPr id="154" name="Google Shape;154;p19"/>
            <p:cNvSpPr/>
            <p:nvPr/>
          </p:nvSpPr>
          <p:spPr>
            <a:xfrm rot="5400000">
              <a:off x="529703" y="3546259"/>
              <a:ext cx="1594009" cy="265239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 w="19050" cap="rnd" cmpd="sng">
              <a:solidFill>
                <a:srgbClr val="F396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263623" y="4338754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263623" y="4338754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國小</a:t>
              </a:r>
              <a:endParaRPr sz="5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206410" y="3350987"/>
              <a:ext cx="451810" cy="451810"/>
            </a:xfrm>
            <a:prstGeom prst="triangle">
              <a:avLst>
                <a:gd name="adj" fmla="val 100000"/>
              </a:avLst>
            </a:prstGeom>
            <a:solidFill>
              <a:srgbClr val="F396CB"/>
            </a:solidFill>
            <a:ln w="19050" cap="rnd" cmpd="sng">
              <a:solidFill>
                <a:srgbClr val="F396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 rot="5400000">
              <a:off x="3461159" y="2820867"/>
              <a:ext cx="1594009" cy="2652396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 w="19050" cap="rnd" cmpd="sng">
              <a:solidFill>
                <a:srgbClr val="F396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195079" y="3613362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3195079" y="3613362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0" i="0" u="none" strike="noStrike" cap="none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國中</a:t>
              </a:r>
              <a:endParaRPr sz="5000" b="0" i="0" u="none" strike="noStrike" cap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137866" y="2625595"/>
              <a:ext cx="451810" cy="451810"/>
            </a:xfrm>
            <a:prstGeom prst="triangle">
              <a:avLst>
                <a:gd name="adj" fmla="val 100000"/>
              </a:avLst>
            </a:prstGeom>
            <a:solidFill>
              <a:srgbClr val="F396CB"/>
            </a:solidFill>
            <a:ln w="19050" cap="rnd" cmpd="sng">
              <a:solidFill>
                <a:srgbClr val="F396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 rot="5400000">
              <a:off x="5001568" y="1055654"/>
              <a:ext cx="4408409" cy="270501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 w="19050" cap="rnd" cmpd="sng">
              <a:solidFill>
                <a:srgbClr val="F396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174353" y="720090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6174353" y="720090"/>
              <a:ext cx="2394598" cy="2099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190500" rIns="190500" bIns="1905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0" i="0" u="none" strike="noStrike" cap="none" dirty="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五專</a:t>
              </a:r>
              <a:endParaRPr sz="5000" b="0" i="0" u="none" strike="noStrike" cap="none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750"/>
                </a:spcBef>
                <a:spcAft>
                  <a:spcPts val="0"/>
                </a:spcAft>
                <a:buNone/>
              </a:pPr>
              <a:r>
                <a:rPr lang="zh-TW" sz="2000" b="0" i="0" u="none" strike="noStrike" cap="none" dirty="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(讀5年)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zh-TW" sz="5000" b="0" i="0" u="none" strike="noStrike" cap="none" dirty="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高中職</a:t>
              </a:r>
              <a:r>
                <a:rPr lang="zh-TW" sz="2000" b="0" i="0" u="none" strike="noStrike" cap="none" dirty="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(讀3年)</a:t>
              </a:r>
              <a:endParaRPr sz="2000" b="0" i="0" u="none" strike="noStrike" cap="none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>
            <a:spLocks noGrp="1"/>
          </p:cNvSpPr>
          <p:nvPr>
            <p:ph type="body" idx="1"/>
          </p:nvPr>
        </p:nvSpPr>
        <p:spPr>
          <a:xfrm>
            <a:off x="611188" y="692150"/>
            <a:ext cx="8425308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Q7:在校園如何取得服務時數?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A:1.放學後各處室擔任</a:t>
            </a:r>
            <a:r>
              <a:rPr lang="zh-TW" sz="36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短期志工服務</a:t>
            </a:r>
            <a:endParaRPr sz="36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2.學務處</a:t>
            </a:r>
            <a:r>
              <a:rPr lang="zh-TW" sz="36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長期志工服務</a:t>
            </a:r>
            <a:endParaRPr sz="36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     </a:t>
            </a: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(交通服務隊、衛生糾察隊)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3.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社團服務</a:t>
            </a: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:靜思語社、手語社</a:t>
            </a:r>
            <a:endParaRPr sz="36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4.班會或自習課進行</a:t>
            </a:r>
            <a:r>
              <a:rPr lang="zh-TW" sz="36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校園打掃服務</a:t>
            </a:r>
            <a:endParaRPr sz="36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5.我愛校園服務、校慶園遊會愛心義賣</a:t>
            </a:r>
            <a:endParaRPr sz="36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6.學校規劃之慈濟環保回收</a:t>
            </a:r>
            <a:endParaRPr sz="36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zh-TW" sz="36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7.參加國際交流</a:t>
            </a:r>
            <a:r>
              <a:rPr lang="zh-TW" sz="3200" b="1" dirty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zh-TW" sz="3200" b="1" dirty="0">
                <a:solidFill>
                  <a:srgbClr val="C00000"/>
                </a:solidFill>
                <a:latin typeface="+mn-ea"/>
                <a:ea typeface="+mn-ea"/>
              </a:rPr>
            </a:br>
            <a:endParaRPr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80668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BiauKai"/>
              <a:buNone/>
            </a:pPr>
            <a:r>
              <a:rPr lang="zh-TW" sz="5400">
                <a:latin typeface="BiauKai"/>
                <a:ea typeface="BiauKai"/>
                <a:cs typeface="BiauKai"/>
                <a:sym typeface="BiauKai"/>
              </a:rPr>
              <a:t>有服務時數的社團或組織</a:t>
            </a:r>
            <a:endParaRPr sz="5400">
              <a:latin typeface="BiauKai"/>
              <a:ea typeface="BiauKai"/>
              <a:cs typeface="BiauKai"/>
              <a:sym typeface="BiauKai"/>
            </a:endParaRPr>
          </a:p>
        </p:txBody>
      </p:sp>
      <p:graphicFrame>
        <p:nvGraphicFramePr>
          <p:cNvPr id="306" name="Google Shape;306;p38"/>
          <p:cNvGraphicFramePr/>
          <p:nvPr/>
        </p:nvGraphicFramePr>
        <p:xfrm>
          <a:off x="467544" y="1887611"/>
          <a:ext cx="2736300" cy="4429500"/>
        </p:xfrm>
        <a:graphic>
          <a:graphicData uri="http://schemas.openxmlformats.org/drawingml/2006/table">
            <a:tbl>
              <a:tblPr firstRow="1" bandRow="1">
                <a:noFill/>
                <a:tableStyleId>{FCE81B14-4CA5-4142-A67C-B3FB7E4818C4}</a:tableStyleId>
              </a:tblPr>
              <a:tblGrid>
                <a:gridCol w="273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社團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管樂社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儀隊社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靜思語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手語社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" name="Google Shape;307;p38"/>
          <p:cNvGraphicFramePr/>
          <p:nvPr/>
        </p:nvGraphicFramePr>
        <p:xfrm>
          <a:off x="3491880" y="1887612"/>
          <a:ext cx="3672400" cy="4429575"/>
        </p:xfrm>
        <a:graphic>
          <a:graphicData uri="http://schemas.openxmlformats.org/drawingml/2006/table">
            <a:tbl>
              <a:tblPr firstRow="1" bandRow="1">
                <a:noFill/>
                <a:tableStyleId>{FCE81B14-4CA5-4142-A67C-B3FB7E4818C4}</a:tableStyleId>
              </a:tblPr>
              <a:tblGrid>
                <a:gridCol w="36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組織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(校級幹部)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交通服務隊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衛生糾察隊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5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環保小尖兵</a:t>
                      </a:r>
                      <a:endParaRPr sz="5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body" idx="1"/>
          </p:nvPr>
        </p:nvSpPr>
        <p:spPr>
          <a:xfrm>
            <a:off x="395536" y="620688"/>
            <a:ext cx="8280970" cy="561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000000"/>
                </a:solidFill>
                <a:latin typeface="+mn-ea"/>
                <a:ea typeface="+mn-ea"/>
                <a:cs typeface="BiauKai"/>
                <a:sym typeface="BiauKai"/>
              </a:rPr>
              <a:t>Q8:在校外如何取得服務時數?</a:t>
            </a:r>
            <a:endParaRPr dirty="0">
              <a:latin typeface="+mn-ea"/>
              <a:ea typeface="+mn-e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A: </a:t>
            </a:r>
            <a:endParaRPr sz="40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1.到圖書館</a:t>
            </a:r>
            <a:r>
              <a:rPr lang="zh-TW" sz="40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整書上架</a:t>
            </a:r>
            <a:endParaRPr sz="40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2.到慈濟進行</a:t>
            </a:r>
            <a:r>
              <a:rPr lang="zh-TW" sz="40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環保資源回收</a:t>
            </a:r>
            <a:endParaRPr sz="40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3.參加公益團體的</a:t>
            </a:r>
            <a:r>
              <a:rPr lang="zh-TW" sz="40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淨灘活動、愛心義賣、募集發票</a:t>
            </a:r>
            <a:endParaRPr sz="40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4.到育幼院或老人院進行</a:t>
            </a:r>
            <a:r>
              <a:rPr lang="zh-TW" sz="40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服務照顧</a:t>
            </a:r>
            <a:endParaRPr sz="4000" b="1" dirty="0">
              <a:solidFill>
                <a:srgbClr val="C00000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zh-TW" sz="40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5.參加</a:t>
            </a:r>
            <a:r>
              <a:rPr lang="zh-TW" sz="40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海外交流志工服務</a:t>
            </a:r>
            <a:r>
              <a:rPr lang="zh-TW" sz="40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  </a:t>
            </a:r>
            <a:endParaRPr sz="4000" dirty="0">
              <a:latin typeface="+mn-ea"/>
              <a:ea typeface="+mn-ea"/>
              <a:cs typeface="BiauKai"/>
              <a:sym typeface="BiauKa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 descr="G:\102訓育\會議資料提供\期末校務座談會(照片_訓育組)\服務學習\DSCF709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5088" y="4895850"/>
            <a:ext cx="2268537" cy="1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0"/>
          <p:cNvSpPr txBox="1">
            <a:spLocks noGrp="1"/>
          </p:cNvSpPr>
          <p:nvPr>
            <p:ph type="title"/>
          </p:nvPr>
        </p:nvSpPr>
        <p:spPr>
          <a:xfrm>
            <a:off x="1331913" y="673100"/>
            <a:ext cx="57991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永平服務學習成果</a:t>
            </a:r>
            <a:endParaRPr dirty="0">
              <a:latin typeface="+mn-ea"/>
              <a:ea typeface="+mn-ea"/>
            </a:endParaRPr>
          </a:p>
        </p:txBody>
      </p:sp>
      <p:pic>
        <p:nvPicPr>
          <p:cNvPr id="319" name="Google Shape;319;p40" descr="G:\102訓育\會議資料提供\期末校務座談會(照片_訓育組)\服務學習\DSCF71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8" y="1582738"/>
            <a:ext cx="3367087" cy="252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 descr="G:\102訓育\會議資料提供\期末校務座談會(照片_訓育組)\服務學習\DSCF712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00" y="4005263"/>
            <a:ext cx="3011488" cy="2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 descr="G:\102訓育\會議資料提供\期末校務座談會(照片_訓育組)\服務學習\DSCF716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388" y="4076700"/>
            <a:ext cx="336073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 descr="G:\102訓育\會議資料提供\期末校務座談會(照片_訓育組)\服務學習\DSCF751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38" y="1628775"/>
            <a:ext cx="3244850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 descr="G:\102訓育\會議資料提供\期末校務座談會(照片_訓育組)\服務學習\DSCF717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2238" y="3225800"/>
            <a:ext cx="2225675" cy="16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 descr="G:\102訓育\會議資料提供\期末校務座談會(照片_訓育組)\服務學習\DSCF7498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3663" y="1628775"/>
            <a:ext cx="2305050" cy="172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250825" y="404813"/>
            <a:ext cx="8569325" cy="165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北北基高中職免試入學</a:t>
            </a:r>
            <a:br>
              <a:rPr lang="zh-TW" sz="54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</a:br>
            <a:r>
              <a:rPr lang="zh-TW" sz="54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超額比序</a:t>
            </a: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服務學習採計</a:t>
            </a:r>
            <a:endParaRPr sz="36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graphicFrame>
        <p:nvGraphicFramePr>
          <p:cNvPr id="170" name="Google Shape;170;p20"/>
          <p:cNvGraphicFramePr/>
          <p:nvPr>
            <p:extLst>
              <p:ext uri="{D42A27DB-BD31-4B8C-83A1-F6EECF244321}">
                <p14:modId xmlns:p14="http://schemas.microsoft.com/office/powerpoint/2010/main" val="2339148858"/>
              </p:ext>
            </p:extLst>
          </p:nvPr>
        </p:nvGraphicFramePr>
        <p:xfrm>
          <a:off x="467544" y="2564904"/>
          <a:ext cx="8496950" cy="3931950"/>
        </p:xfrm>
        <a:graphic>
          <a:graphicData uri="http://schemas.openxmlformats.org/drawingml/2006/table">
            <a:tbl>
              <a:tblPr firstRow="1" bandRow="1">
                <a:noFill/>
                <a:tableStyleId>{FCE81B14-4CA5-4142-A67C-B3FB7E4818C4}</a:tableStyleId>
              </a:tblPr>
              <a:tblGrid>
                <a:gridCol w="285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 u="none" strike="noStrike" cap="none" dirty="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採計學期</a:t>
                      </a:r>
                      <a:endParaRPr sz="4000" dirty="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7(上).7(下).8(上). 8(下).9(上)</a:t>
                      </a:r>
                      <a:r>
                        <a:rPr lang="zh-TW" sz="40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，</a:t>
                      </a: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共五學期，</a:t>
                      </a:r>
                      <a:r>
                        <a:rPr lang="zh-TW" sz="4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任選三學期採計</a:t>
                      </a: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。</a:t>
                      </a:r>
                      <a:endParaRPr sz="4000" dirty="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分數計算</a:t>
                      </a:r>
                      <a:endParaRPr sz="400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每學期滿6小時：5分</a:t>
                      </a:r>
                      <a:r>
                        <a:rPr lang="zh-TW" sz="4000" b="1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，</a:t>
                      </a:r>
                      <a:r>
                        <a:rPr lang="zh-TW" sz="4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不滿6小時者：0分。</a:t>
                      </a:r>
                      <a:endParaRPr sz="4000" dirty="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+mn-ea"/>
                          <a:ea typeface="+mn-ea"/>
                          <a:cs typeface="BiauKai"/>
                          <a:sym typeface="BiauKai"/>
                        </a:rPr>
                        <a:t>上限</a:t>
                      </a:r>
                      <a:endParaRPr sz="400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最高採計15分</a:t>
                      </a:r>
                      <a:r>
                        <a:rPr lang="zh-TW" sz="400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BiauKai"/>
                          <a:sym typeface="BiauKai"/>
                        </a:rPr>
                        <a:t>。</a:t>
                      </a:r>
                      <a:endParaRPr sz="4000" dirty="0">
                        <a:latin typeface="+mn-ea"/>
                        <a:ea typeface="+mn-ea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250825" y="404813"/>
            <a:ext cx="8569325" cy="165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iauKai"/>
              <a:buNone/>
            </a:pPr>
            <a:r>
              <a:rPr lang="zh-TW" sz="54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五專聯合免試入學</a:t>
            </a:r>
            <a:br>
              <a:rPr lang="zh-TW" sz="54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lang="zh-TW" sz="5400" b="1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超額比序</a:t>
            </a:r>
            <a:r>
              <a:rPr lang="zh-TW" sz="5400" b="1">
                <a:solidFill>
                  <a:srgbClr val="002060"/>
                </a:solidFill>
                <a:latin typeface="BiauKai"/>
                <a:ea typeface="BiauKai"/>
                <a:cs typeface="BiauKai"/>
                <a:sym typeface="BiauKai"/>
              </a:rPr>
              <a:t>服務學習採計</a:t>
            </a:r>
            <a:endParaRPr sz="3600" b="1">
              <a:solidFill>
                <a:srgbClr val="00206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graphicFrame>
        <p:nvGraphicFramePr>
          <p:cNvPr id="176" name="Google Shape;176;p21"/>
          <p:cNvGraphicFramePr/>
          <p:nvPr/>
        </p:nvGraphicFramePr>
        <p:xfrm>
          <a:off x="467544" y="2564904"/>
          <a:ext cx="8496950" cy="3322350"/>
        </p:xfrm>
        <a:graphic>
          <a:graphicData uri="http://schemas.openxmlformats.org/drawingml/2006/table">
            <a:tbl>
              <a:tblPr firstRow="1" bandRow="1">
                <a:noFill/>
                <a:tableStyleId>{FCE81B14-4CA5-4142-A67C-B3FB7E4818C4}</a:tableStyleId>
              </a:tblPr>
              <a:tblGrid>
                <a:gridCol w="285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採計學期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 b="1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7(上).7(下).8(上). 8(下).9(上) .9(下)5月前</a:t>
                      </a:r>
                      <a:r>
                        <a:rPr lang="zh-TW" sz="4000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，</a:t>
                      </a:r>
                      <a:r>
                        <a:rPr lang="zh-TW" sz="4000" b="1">
                          <a:solidFill>
                            <a:schemeClr val="dk1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共6學期。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分數計算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每服務8小時得1分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000"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上限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4000"/>
                        <a:buFont typeface="BiauKai"/>
                        <a:buNone/>
                      </a:pPr>
                      <a:r>
                        <a:rPr lang="zh-TW" sz="4000" b="1">
                          <a:solidFill>
                            <a:srgbClr val="C00000"/>
                          </a:solidFill>
                          <a:latin typeface="BiauKai"/>
                          <a:ea typeface="BiauKai"/>
                          <a:cs typeface="BiauKai"/>
                          <a:sym typeface="BiauKai"/>
                        </a:rPr>
                        <a:t>無上限</a:t>
                      </a:r>
                      <a:endParaRPr sz="4000">
                        <a:latin typeface="BiauKai"/>
                        <a:ea typeface="BiauKai"/>
                        <a:cs typeface="BiauKai"/>
                        <a:sym typeface="BiauKa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395288" y="484936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 務 學 習</a:t>
            </a:r>
            <a:b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</a:br>
            <a:r>
              <a:rPr lang="zh-TW" sz="5400" b="1" dirty="0">
                <a:solidFill>
                  <a:srgbClr val="00B0F0"/>
                </a:solidFill>
                <a:latin typeface="+mn-ea"/>
                <a:ea typeface="+mn-ea"/>
                <a:cs typeface="BiauKai"/>
                <a:sym typeface="BiauKai"/>
              </a:rPr>
              <a:t>學期計算方式</a:t>
            </a:r>
            <a:endParaRPr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321397" y="2289518"/>
            <a:ext cx="85788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Noto Sans Symbols"/>
              <a:buChar char="🞇"/>
            </a:pPr>
            <a:r>
              <a:rPr lang="zh-TW" sz="54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上</a:t>
            </a:r>
            <a:r>
              <a:rPr lang="zh-TW" sz="54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學期：</a:t>
            </a:r>
            <a:r>
              <a:rPr lang="zh-TW" sz="5400" b="1" dirty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  <a:t>8/1—1/31</a:t>
            </a:r>
            <a:br>
              <a:rPr lang="zh-TW" sz="5400" b="1" dirty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</a:br>
            <a:endParaRPr sz="5400" b="1" dirty="0">
              <a:solidFill>
                <a:srgbClr val="65228D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Noto Sans Symbols"/>
              <a:buChar char="🞇"/>
            </a:pPr>
            <a:r>
              <a:rPr lang="zh-TW" sz="5400" b="1" dirty="0">
                <a:solidFill>
                  <a:srgbClr val="C00000"/>
                </a:solidFill>
                <a:latin typeface="+mn-ea"/>
                <a:ea typeface="+mn-ea"/>
                <a:cs typeface="BiauKai"/>
                <a:sym typeface="BiauKai"/>
              </a:rPr>
              <a:t>下</a:t>
            </a:r>
            <a:r>
              <a:rPr lang="zh-TW" sz="54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學期：</a:t>
            </a:r>
            <a:r>
              <a:rPr lang="zh-TW" sz="5400" b="1" dirty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  <a:t>2/1—7/</a:t>
            </a:r>
            <a:r>
              <a:rPr lang="zh-TW" sz="5400" b="1" dirty="0" smtClean="0">
                <a:solidFill>
                  <a:srgbClr val="65228D"/>
                </a:solidFill>
                <a:latin typeface="+mn-ea"/>
                <a:ea typeface="+mn-ea"/>
                <a:cs typeface="BiauKai"/>
                <a:sym typeface="BiauKai"/>
              </a:rPr>
              <a:t>31</a:t>
            </a:r>
            <a:endParaRPr lang="en-US" altLang="zh-TW" sz="5400" b="1" dirty="0" smtClean="0">
              <a:solidFill>
                <a:srgbClr val="65228D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320"/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n-ea"/>
                <a:ea typeface="+mn-ea"/>
                <a:cs typeface="BiauKai"/>
                <a:sym typeface="BiauKai"/>
              </a:rPr>
              <a:t>常見問題</a:t>
            </a:r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  <a:cs typeface="BiauKai"/>
                <a:sym typeface="BiauKai"/>
              </a:rPr>
              <a:t>:</a:t>
            </a:r>
            <a:r>
              <a:rPr lang="zh-TW" altLang="en-US" sz="3200" b="1" dirty="0" smtClean="0">
                <a:solidFill>
                  <a:srgbClr val="0070C0"/>
                </a:solidFill>
                <a:latin typeface="+mn-ea"/>
                <a:ea typeface="+mn-ea"/>
                <a:cs typeface="BiauKai"/>
                <a:sym typeface="BiauKai"/>
              </a:rPr>
              <a:t>上學期做的服務可以算到下學期嗎</a:t>
            </a:r>
            <a:r>
              <a:rPr lang="en-US" altLang="zh-TW" sz="3200" b="1" dirty="0" smtClean="0">
                <a:solidFill>
                  <a:srgbClr val="0070C0"/>
                </a:solidFill>
                <a:latin typeface="+mn-ea"/>
                <a:ea typeface="+mn-ea"/>
                <a:cs typeface="BiauKai"/>
                <a:sym typeface="BiauKai"/>
              </a:rPr>
              <a:t>?</a:t>
            </a:r>
          </a:p>
          <a:p>
            <a:pPr marL="0" lvl="0" indent="0">
              <a:buClr>
                <a:srgbClr val="3F3F3F"/>
              </a:buClr>
              <a:buSzPts val="4320"/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BiauKai"/>
                <a:sym typeface="BiauKai"/>
              </a:rPr>
              <a:t>正確答案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BiauKai"/>
                <a:sym typeface="BiauKai"/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BiauKai"/>
                <a:sym typeface="BiauKai"/>
              </a:rPr>
              <a:t>不可以</a:t>
            </a:r>
            <a:endParaRPr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BiauKai"/>
              <a:sym typeface="BiauKai"/>
            </a:endParaRPr>
          </a:p>
        </p:txBody>
      </p:sp>
      <p:pic>
        <p:nvPicPr>
          <p:cNvPr id="183" name="Google Shape;183;p22" descr="E:\木小魚的文淵閣\插圖\插圖-人物\OL加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913" y="260350"/>
            <a:ext cx="2484437" cy="249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827088" y="981075"/>
            <a:ext cx="71262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服務時間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457200" y="2096510"/>
            <a:ext cx="8401050" cy="40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AutoNum type="arabicPeriod"/>
            </a:pPr>
            <a:r>
              <a:rPr lang="zh-TW" sz="5735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學生</a:t>
            </a:r>
            <a:r>
              <a:rPr lang="zh-TW" sz="5735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課餘</a:t>
            </a:r>
            <a:r>
              <a:rPr lang="zh-TW" sz="5735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、</a:t>
            </a:r>
            <a:r>
              <a:rPr lang="zh-TW" sz="5735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假日</a:t>
            </a:r>
            <a:r>
              <a:rPr lang="zh-TW" sz="5735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及其他適當時間。</a:t>
            </a:r>
            <a:endParaRPr sz="5735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742950" lvl="0" indent="-7429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AutoNum type="arabicPeriod"/>
            </a:pPr>
            <a:r>
              <a:rPr lang="zh-TW" sz="5735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社團時間(服務學習社、手語、靜思語、綠</a:t>
            </a:r>
            <a:r>
              <a:rPr lang="zh-TW" sz="5735" b="1" dirty="0" smtClean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手指、</a:t>
            </a:r>
            <a:r>
              <a:rPr lang="zh-TW" sz="5735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儀隊、管樂)</a:t>
            </a:r>
            <a:endParaRPr dirty="0">
              <a:latin typeface="+mn-ea"/>
              <a:ea typeface="+mn-ea"/>
            </a:endParaRPr>
          </a:p>
          <a:p>
            <a:pPr marL="742950" lvl="0" indent="-45161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None/>
            </a:pPr>
            <a:endParaRPr sz="5735" b="1" dirty="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742950" lvl="0" indent="-45161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588"/>
              <a:buFont typeface="Trebuchet MS"/>
              <a:buNone/>
            </a:pPr>
            <a:endParaRPr sz="5735" b="1" dirty="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marL="342900" lvl="0" indent="-1549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960"/>
              <a:buFont typeface="Noto Sans Symbols"/>
              <a:buNone/>
            </a:pPr>
            <a:endParaRPr sz="37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539750" y="692150"/>
            <a:ext cx="7632700" cy="92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服務內容範圍及認證-(1)</a:t>
            </a:r>
            <a:endParaRPr sz="54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468312" y="3077354"/>
            <a:ext cx="7775575" cy="230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由各班導師與學生決定班級服務內容，包含:班級事務服務的項目、時間。</a:t>
            </a:r>
            <a:endParaRPr dirty="0">
              <a:latin typeface="+mn-ea"/>
              <a:ea typeface="+mn-ea"/>
            </a:endParaRPr>
          </a:p>
          <a:p>
            <a:pPr marL="742950" lvl="0" indent="-74295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實施完畢由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導師</a:t>
            </a:r>
            <a:r>
              <a:rPr lang="zh-TW" sz="3600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於</a:t>
            </a:r>
            <a:r>
              <a:rPr lang="zh-TW" sz="3600" b="1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學習護照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中的「學生服務學習紀錄表」上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簽名核章認證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即可。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04762" y="1973034"/>
            <a:ext cx="31683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 cap="none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班級服務：</a:t>
            </a:r>
            <a:endParaRPr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84213" y="404664"/>
            <a:ext cx="77755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服務內容範圍及認證-(2)</a:t>
            </a:r>
            <a:endParaRPr sz="5400" b="1" dirty="0">
              <a:solidFill>
                <a:srgbClr val="3F3F3F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251520" y="2492896"/>
            <a:ext cx="864096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由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校內行政單位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提出各項長期或臨時性志工服務活動，或擔任學校各項活動服務人員。</a:t>
            </a:r>
            <a:endParaRPr dirty="0">
              <a:latin typeface="+mn-ea"/>
              <a:ea typeface="+mn-ea"/>
            </a:endParaRPr>
          </a:p>
          <a:p>
            <a:pPr marL="742950" lvl="0" indent="-742950" algn="just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學校規劃活動。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742950" lvl="0" indent="-742950" algn="just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服務完畢後由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該單位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於</a:t>
            </a:r>
            <a:r>
              <a:rPr lang="zh-TW" sz="3600" b="1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「學生服務學習紀錄表」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上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核章認證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或發放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服務學習時數條。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684213" y="1449077"/>
            <a:ext cx="36471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校園服務：</a:t>
            </a:r>
            <a:endParaRPr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684213" y="404813"/>
            <a:ext cx="7920037" cy="92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BiauKai"/>
              <a:buNone/>
            </a:pPr>
            <a:r>
              <a:rPr lang="zh-TW" sz="5400" b="1" dirty="0">
                <a:solidFill>
                  <a:srgbClr val="002060"/>
                </a:solidFill>
                <a:latin typeface="+mn-ea"/>
                <a:ea typeface="+mn-ea"/>
                <a:cs typeface="BiauKai"/>
                <a:sym typeface="BiauKai"/>
              </a:rPr>
              <a:t>服務內容範圍及認證-(3)</a:t>
            </a:r>
            <a:endParaRPr sz="5400" b="1" dirty="0">
              <a:solidFill>
                <a:srgbClr val="002060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539552" y="2348880"/>
            <a:ext cx="7704137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學生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自行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利用假日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聯繫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校外服務單位服務，校外服務單位必須</a:t>
            </a:r>
            <a:r>
              <a:rPr lang="zh-TW" sz="3600" b="1" u="sng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非營利性組織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為主。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  <a:p>
            <a:pPr marL="742950" lvl="0" indent="-742950" algn="just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Trebuchet MS"/>
              <a:buAutoNum type="arabicParenR"/>
            </a:pP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請於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服務前五日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填寫學生</a:t>
            </a:r>
            <a:r>
              <a:rPr lang="zh-TW" sz="3600" b="1" dirty="0">
                <a:solidFill>
                  <a:srgbClr val="FF0000"/>
                </a:solidFill>
                <a:latin typeface="+mn-ea"/>
                <a:ea typeface="+mn-ea"/>
                <a:cs typeface="BiauKai"/>
                <a:sym typeface="BiauKai"/>
              </a:rPr>
              <a:t>校外服務學習申請單</a:t>
            </a:r>
            <a:r>
              <a:rPr lang="zh-TW" sz="3600" b="1" dirty="0">
                <a:solidFill>
                  <a:schemeClr val="dk1"/>
                </a:solidFill>
                <a:latin typeface="+mn-ea"/>
                <a:ea typeface="+mn-ea"/>
                <a:cs typeface="BiauKai"/>
                <a:sym typeface="BiauKai"/>
              </a:rPr>
              <a:t>向學務處提出申請，經核准後始得參加服務。</a:t>
            </a:r>
            <a:endParaRPr sz="3600" b="1" dirty="0">
              <a:solidFill>
                <a:schemeClr val="dk1"/>
              </a:solidFill>
              <a:latin typeface="+mn-ea"/>
              <a:ea typeface="+mn-ea"/>
              <a:cs typeface="BiauKai"/>
              <a:sym typeface="BiauKai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684213" y="1330325"/>
            <a:ext cx="50321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7030A0"/>
                </a:solidFill>
                <a:latin typeface="+mn-ea"/>
                <a:ea typeface="+mn-ea"/>
                <a:cs typeface="BiauKai"/>
                <a:sym typeface="BiauKai"/>
              </a:rPr>
              <a:t>校外單位服務：</a:t>
            </a:r>
            <a:endParaRPr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1081</Words>
  <Application>Microsoft Office PowerPoint</Application>
  <PresentationFormat>如螢幕大小 (4:3)</PresentationFormat>
  <Paragraphs>150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BiauKai</vt:lpstr>
      <vt:lpstr>Noto Sans Symbols</vt:lpstr>
      <vt:lpstr>新細明體</vt:lpstr>
      <vt:lpstr>Arial</vt:lpstr>
      <vt:lpstr>Calibri</vt:lpstr>
      <vt:lpstr>Trebuchet MS</vt:lpstr>
      <vt:lpstr>多面向</vt:lpstr>
      <vt:lpstr>  永平高中    服務學習宣導</vt:lpstr>
      <vt:lpstr>PowerPoint 簡報</vt:lpstr>
      <vt:lpstr>北北基高中職免試入學 超額比序服務學習採計</vt:lpstr>
      <vt:lpstr>五專聯合免試入學 超額比序服務學習採計</vt:lpstr>
      <vt:lpstr>服 務 學 習 學期計算方式</vt:lpstr>
      <vt:lpstr>服務時間</vt:lpstr>
      <vt:lpstr>服務內容範圍及認證-(1)</vt:lpstr>
      <vt:lpstr>服務內容範圍及認證-(2)</vt:lpstr>
      <vt:lpstr>服務內容範圍及認證-(3)</vt:lpstr>
      <vt:lpstr>服務內容範圍及認證-(4)</vt:lpstr>
      <vt:lpstr>服務內容範圍及認證-(5)</vt:lpstr>
      <vt:lpstr>校外服務學習申請表</vt:lpstr>
      <vt:lpstr>校外服務學習流程</vt:lpstr>
      <vt:lpstr>服務學習紀錄表認證</vt:lpstr>
      <vt:lpstr>服 務 學 習 獎 勵</vt:lpstr>
      <vt:lpstr>Q&amp;A</vt:lpstr>
      <vt:lpstr>PowerPoint 簡報</vt:lpstr>
      <vt:lpstr>PowerPoint 簡報</vt:lpstr>
      <vt:lpstr>PowerPoint 簡報</vt:lpstr>
      <vt:lpstr>PowerPoint 簡報</vt:lpstr>
      <vt:lpstr>有服務時數的社團或組織</vt:lpstr>
      <vt:lpstr>PowerPoint 簡報</vt:lpstr>
      <vt:lpstr>永平服務學習成果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永平高中    服務學習宣導</dc:title>
  <dc:creator>YPuSER</dc:creator>
  <cp:lastModifiedBy>社團活動組 永平高中</cp:lastModifiedBy>
  <cp:revision>3</cp:revision>
  <dcterms:modified xsi:type="dcterms:W3CDTF">2020-08-19T06:28:39Z</dcterms:modified>
</cp:coreProperties>
</file>