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8038-F949-45C9-98B3-E3579CDAE173}" type="datetimeFigureOut">
              <a:rPr lang="zh-TW" altLang="en-US" smtClean="0"/>
              <a:pPr/>
              <a:t>2017/3/12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CE69-CB99-4C5D-87C5-DC743A72733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8038-F949-45C9-98B3-E3579CDAE173}" type="datetimeFigureOut">
              <a:rPr lang="zh-TW" altLang="en-US" smtClean="0"/>
              <a:pPr/>
              <a:t>2017/3/12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CE69-CB99-4C5D-87C5-DC743A72733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8038-F949-45C9-98B3-E3579CDAE173}" type="datetimeFigureOut">
              <a:rPr lang="zh-TW" altLang="en-US" smtClean="0"/>
              <a:pPr/>
              <a:t>2017/3/12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CE69-CB99-4C5D-87C5-DC743A72733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8038-F949-45C9-98B3-E3579CDAE173}" type="datetimeFigureOut">
              <a:rPr lang="zh-TW" altLang="en-US" smtClean="0"/>
              <a:pPr/>
              <a:t>2017/3/12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CE69-CB99-4C5D-87C5-DC743A72733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8038-F949-45C9-98B3-E3579CDAE173}" type="datetimeFigureOut">
              <a:rPr lang="zh-TW" altLang="en-US" smtClean="0"/>
              <a:pPr/>
              <a:t>2017/3/12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CE69-CB99-4C5D-87C5-DC743A72733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8038-F949-45C9-98B3-E3579CDAE173}" type="datetimeFigureOut">
              <a:rPr lang="zh-TW" altLang="en-US" smtClean="0"/>
              <a:pPr/>
              <a:t>2017/3/12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CE69-CB99-4C5D-87C5-DC743A72733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8038-F949-45C9-98B3-E3579CDAE173}" type="datetimeFigureOut">
              <a:rPr lang="zh-TW" altLang="en-US" smtClean="0"/>
              <a:pPr/>
              <a:t>2017/3/12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CE69-CB99-4C5D-87C5-DC743A72733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8038-F949-45C9-98B3-E3579CDAE173}" type="datetimeFigureOut">
              <a:rPr lang="zh-TW" altLang="en-US" smtClean="0"/>
              <a:pPr/>
              <a:t>2017/3/12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CE69-CB99-4C5D-87C5-DC743A72733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8038-F949-45C9-98B3-E3579CDAE173}" type="datetimeFigureOut">
              <a:rPr lang="zh-TW" altLang="en-US" smtClean="0"/>
              <a:pPr/>
              <a:t>2017/3/12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CE69-CB99-4C5D-87C5-DC743A72733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8038-F949-45C9-98B3-E3579CDAE173}" type="datetimeFigureOut">
              <a:rPr lang="zh-TW" altLang="en-US" smtClean="0"/>
              <a:pPr/>
              <a:t>2017/3/12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CE69-CB99-4C5D-87C5-DC743A72733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38038-F949-45C9-98B3-E3579CDAE173}" type="datetimeFigureOut">
              <a:rPr lang="zh-TW" altLang="en-US" smtClean="0"/>
              <a:pPr/>
              <a:t>2017/3/12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8CE69-CB99-4C5D-87C5-DC743A72733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38038-F949-45C9-98B3-E3579CDAE173}" type="datetimeFigureOut">
              <a:rPr lang="zh-TW" altLang="en-US" smtClean="0"/>
              <a:pPr/>
              <a:t>2017/3/12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8CE69-CB99-4C5D-87C5-DC743A72733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clipartkid.com/images/279/godly-courage-the-council-on-biblical-manhood-and-womanhood-cbmw-j3604c-clipa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056784"/>
          </a:xfrm>
          <a:prstGeom prst="rect">
            <a:avLst/>
          </a:prstGeom>
          <a:noFill/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8" name="文字方塊 7"/>
          <p:cNvSpPr txBox="1"/>
          <p:nvPr/>
        </p:nvSpPr>
        <p:spPr>
          <a:xfrm>
            <a:off x="4572000" y="5373216"/>
            <a:ext cx="30963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王宣筑分享</a:t>
            </a:r>
            <a:endParaRPr lang="zh-TW" altLang="en-US" sz="4400" b="1" dirty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0354" name="Picture 2" descr="http://www.egouz.com/uploadfile/2015/0528/2015052804135034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2622" cy="6858000"/>
          </a:xfrm>
          <a:prstGeom prst="rect">
            <a:avLst/>
          </a:prstGeom>
          <a:noFill/>
        </p:spPr>
      </p:pic>
      <p:sp>
        <p:nvSpPr>
          <p:cNvPr id="5" name="文字方塊 4"/>
          <p:cNvSpPr txBox="1"/>
          <p:nvPr/>
        </p:nvSpPr>
        <p:spPr>
          <a:xfrm>
            <a:off x="2051720" y="620688"/>
            <a:ext cx="489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rgbClr val="7030A0"/>
                </a:solidFill>
              </a:rPr>
              <a:t>                    </a:t>
            </a:r>
            <a:r>
              <a:rPr lang="zh-TW" altLang="en-US" sz="3600" b="1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讀書方法</a:t>
            </a:r>
            <a:endParaRPr lang="zh-TW" altLang="en-US" sz="3600" b="1" dirty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611560" y="1484784"/>
            <a:ext cx="79208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zh-TW" altLang="en-US" sz="2400" b="1" dirty="0" smtClean="0"/>
              <a:t>保持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好精神</a:t>
            </a:r>
            <a:r>
              <a:rPr lang="zh-TW" altLang="en-US" sz="2400" b="1" dirty="0" smtClean="0"/>
              <a:t>，精神不好心情也不好</a:t>
            </a:r>
            <a:endParaRPr lang="en-US" altLang="zh-TW" sz="2400" b="1" dirty="0" smtClean="0"/>
          </a:p>
          <a:p>
            <a:pPr>
              <a:buFont typeface="Arial" pitchFamily="34" charset="0"/>
              <a:buChar char="•"/>
            </a:pPr>
            <a:r>
              <a:rPr lang="zh-TW" altLang="en-US" sz="2400" b="1" dirty="0" smtClean="0"/>
              <a:t>把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還不熟</a:t>
            </a:r>
            <a:r>
              <a:rPr lang="zh-TW" altLang="en-US" sz="2400" b="1" dirty="0" smtClean="0"/>
              <a:t>的或是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出題率高</a:t>
            </a:r>
            <a:r>
              <a:rPr lang="zh-TW" altLang="en-US" sz="2400" b="1" dirty="0" smtClean="0"/>
              <a:t>的單元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列出一張表</a:t>
            </a:r>
            <a:r>
              <a:rPr lang="zh-TW" altLang="en-US" sz="2400" b="1" dirty="0" smtClean="0"/>
              <a:t>，讀進度的</a:t>
            </a:r>
            <a:r>
              <a:rPr lang="zh-TW" altLang="en-US" sz="2400" b="1" dirty="0" smtClean="0"/>
              <a:t>時</a:t>
            </a:r>
            <a:endParaRPr lang="en-US" altLang="zh-TW" sz="2400" b="1" dirty="0" smtClean="0"/>
          </a:p>
          <a:p>
            <a:r>
              <a:rPr lang="en-US" altLang="zh-TW" sz="2400" b="1" dirty="0" smtClean="0"/>
              <a:t> </a:t>
            </a:r>
            <a:r>
              <a:rPr lang="zh-TW" altLang="en-US" sz="2400" b="1" dirty="0" smtClean="0"/>
              <a:t>候</a:t>
            </a:r>
            <a:r>
              <a:rPr lang="zh-TW" altLang="en-US" sz="2400" b="1" dirty="0" smtClean="0"/>
              <a:t>可以</a:t>
            </a:r>
            <a:r>
              <a:rPr lang="zh-TW" altLang="en-US" sz="2400" b="1" dirty="0" smtClean="0"/>
              <a:t>特別抓出來讀                </a:t>
            </a:r>
            <a:endParaRPr lang="en-US" altLang="zh-TW" sz="2400" b="1" dirty="0" smtClean="0"/>
          </a:p>
          <a:p>
            <a:pPr>
              <a:buFont typeface="Arial" pitchFamily="34" charset="0"/>
              <a:buChar char="•"/>
            </a:pPr>
            <a:r>
              <a:rPr lang="zh-TW" altLang="en-US" sz="2400" b="1" dirty="0" smtClean="0"/>
              <a:t>記得要排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休息</a:t>
            </a:r>
            <a:r>
              <a:rPr lang="zh-TW" altLang="en-US" sz="2400" b="1" dirty="0" smtClean="0"/>
              <a:t>時間</a:t>
            </a:r>
            <a:endParaRPr lang="en-US" altLang="zh-TW" sz="2400" b="1" dirty="0" smtClean="0"/>
          </a:p>
          <a:p>
            <a:pPr>
              <a:buFont typeface="Arial" pitchFamily="34" charset="0"/>
              <a:buChar char="•"/>
            </a:pPr>
            <a:r>
              <a:rPr lang="zh-TW" altLang="en-US" sz="2400" b="1" dirty="0" smtClean="0"/>
              <a:t>找一個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不會一起沉淪</a:t>
            </a:r>
            <a:r>
              <a:rPr lang="zh-TW" altLang="en-US" sz="2400" b="1" dirty="0" smtClean="0"/>
              <a:t>的朋友</a:t>
            </a:r>
            <a:endParaRPr lang="en-US" altLang="zh-TW" sz="2400" b="1" dirty="0" smtClean="0"/>
          </a:p>
          <a:p>
            <a:pPr>
              <a:buFont typeface="Arial" pitchFamily="34" charset="0"/>
              <a:buChar char="•"/>
            </a:pPr>
            <a:r>
              <a:rPr lang="zh-TW" altLang="en-US" sz="2400" b="1" dirty="0" smtClean="0"/>
              <a:t>手機娛樂視個人情況，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最好收起來</a:t>
            </a:r>
            <a:r>
              <a:rPr lang="zh-TW" altLang="en-US" sz="2400" b="1" dirty="0" smtClean="0"/>
              <a:t>，高中會想念有人管</a:t>
            </a:r>
            <a:r>
              <a:rPr lang="zh-TW" altLang="en-US" sz="2400" b="1" dirty="0" smtClean="0"/>
              <a:t>你</a:t>
            </a:r>
            <a:endParaRPr lang="en-US" altLang="zh-TW" sz="2400" b="1" dirty="0" smtClean="0"/>
          </a:p>
          <a:p>
            <a:r>
              <a:rPr lang="zh-TW" altLang="en-US" sz="2400" b="1" dirty="0" smtClean="0"/>
              <a:t> </a:t>
            </a:r>
            <a:r>
              <a:rPr lang="zh-TW" altLang="en-US" sz="2400" b="1" dirty="0" smtClean="0"/>
              <a:t> </a:t>
            </a:r>
            <a:r>
              <a:rPr lang="zh-TW" altLang="en-US" sz="2400" b="1" dirty="0" smtClean="0"/>
              <a:t>玩</a:t>
            </a:r>
            <a:r>
              <a:rPr lang="zh-TW" altLang="en-US" sz="2400" b="1" dirty="0" smtClean="0"/>
              <a:t>手機的</a:t>
            </a:r>
            <a:r>
              <a:rPr lang="zh-TW" altLang="en-US" sz="2400" b="1" dirty="0" smtClean="0"/>
              <a:t>日</a:t>
            </a:r>
            <a:r>
              <a:rPr lang="zh-TW" altLang="en-US" sz="2400" b="1" dirty="0" smtClean="0"/>
              <a:t>子</a:t>
            </a:r>
            <a:endParaRPr lang="en-US" altLang="zh-TW" sz="2400" b="1" dirty="0" smtClean="0"/>
          </a:p>
          <a:p>
            <a:r>
              <a:rPr lang="zh-TW" altLang="en-US" sz="2400" b="1" dirty="0" smtClean="0"/>
              <a:t>  子</a:t>
            </a:r>
            <a:endParaRPr lang="en-US" altLang="zh-TW" sz="2400" b="1" dirty="0" smtClean="0"/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</p:nvPr>
        </p:nvGraphicFramePr>
        <p:xfrm>
          <a:off x="179512" y="4077072"/>
          <a:ext cx="8748464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3558"/>
                <a:gridCol w="1093558"/>
                <a:gridCol w="1093558"/>
                <a:gridCol w="1093558"/>
                <a:gridCol w="1093558"/>
                <a:gridCol w="1093558"/>
                <a:gridCol w="1093558"/>
                <a:gridCol w="1093558"/>
              </a:tblGrid>
              <a:tr h="622868">
                <a:tc>
                  <a:txBody>
                    <a:bodyPr/>
                    <a:lstStyle/>
                    <a:p>
                      <a:r>
                        <a:rPr lang="zh-TW" altLang="en-US" sz="1600" dirty="0" smtClean="0"/>
                        <a:t>放學</a:t>
                      </a:r>
                      <a:r>
                        <a:rPr lang="en-US" altLang="zh-TW" sz="1600" dirty="0" smtClean="0"/>
                        <a:t>-</a:t>
                      </a:r>
                      <a:r>
                        <a:rPr lang="en-US" altLang="zh-TW" dirty="0" smtClean="0"/>
                        <a:t>5:00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5:00-6:00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6:00-6:30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6:30-7:30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7:30-8:00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8:00-</a:t>
                      </a:r>
                    </a:p>
                    <a:p>
                      <a:r>
                        <a:rPr lang="en-US" altLang="zh-TW" dirty="0" smtClean="0"/>
                        <a:t>9:30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9:30-</a:t>
                      </a:r>
                    </a:p>
                    <a:p>
                      <a:r>
                        <a:rPr lang="en-US" altLang="zh-TW" dirty="0" smtClean="0"/>
                        <a:t>10:30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10:30-11:00</a:t>
                      </a:r>
                      <a:endParaRPr lang="zh-TW" altLang="en-US" dirty="0"/>
                    </a:p>
                  </a:txBody>
                  <a:tcPr/>
                </a:tc>
              </a:tr>
              <a:tr h="622868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教室休息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吃飯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睡覺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每天寫數學</a:t>
                      </a:r>
                      <a:r>
                        <a:rPr lang="en-US" altLang="zh-TW" dirty="0" smtClean="0"/>
                        <a:t>!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念輕鬆的進度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完成進度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宵夜、準備睡覺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排好隔天要做的事與列出未完成進度</a:t>
                      </a:r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Picture 2" descr="http://www.egouz.com/uploadfile/2015/0528/2015052804135034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70117" cy="6858000"/>
          </a:xfrm>
          <a:prstGeom prst="rect">
            <a:avLst/>
          </a:prstGeom>
          <a:noFill/>
        </p:spPr>
      </p:pic>
      <p:sp>
        <p:nvSpPr>
          <p:cNvPr id="5" name="文字方塊 4"/>
          <p:cNvSpPr txBox="1"/>
          <p:nvPr/>
        </p:nvSpPr>
        <p:spPr>
          <a:xfrm>
            <a:off x="1619672" y="476672"/>
            <a:ext cx="5472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                                </a:t>
            </a:r>
            <a:r>
              <a:rPr lang="zh-TW" altLang="en-US" sz="2800" b="1" dirty="0" smtClean="0">
                <a:solidFill>
                  <a:srgbClr val="7030A0"/>
                </a:solidFill>
              </a:rPr>
              <a:t>國文、英文</a:t>
            </a:r>
            <a:endParaRPr lang="zh-TW" altLang="en-US" sz="2800" b="1" dirty="0">
              <a:solidFill>
                <a:srgbClr val="7030A0"/>
              </a:solidFill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755576" y="1988840"/>
            <a:ext cx="72728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zh-TW" altLang="en-US" sz="2800" b="1" dirty="0" smtClean="0"/>
              <a:t>語感，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每天寫</a:t>
            </a:r>
            <a:r>
              <a:rPr lang="zh-TW" altLang="en-US" sz="2800" b="1" dirty="0" smtClean="0"/>
              <a:t>一點題本</a:t>
            </a:r>
            <a:endParaRPr lang="en-US" altLang="zh-TW" sz="2800" b="1" dirty="0" smtClean="0"/>
          </a:p>
          <a:p>
            <a:pPr>
              <a:buFont typeface="Arial" pitchFamily="34" charset="0"/>
              <a:buChar char="•"/>
            </a:pPr>
            <a:r>
              <a:rPr lang="zh-TW" altLang="en-US" sz="2800" b="1" dirty="0" smtClean="0"/>
              <a:t>國文的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文言單字解釋</a:t>
            </a:r>
            <a:r>
              <a:rPr lang="zh-TW" altLang="en-US" sz="2800" b="1" dirty="0" smtClean="0"/>
              <a:t>很重要，基本的國學</a:t>
            </a:r>
            <a:r>
              <a:rPr lang="zh-TW" altLang="en-US" sz="2800" b="1" dirty="0" smtClean="0"/>
              <a:t>常</a:t>
            </a:r>
            <a:endParaRPr lang="en-US" altLang="zh-TW" sz="2800" b="1" dirty="0" smtClean="0"/>
          </a:p>
          <a:p>
            <a:r>
              <a:rPr lang="zh-TW" altLang="en-US" sz="2800" b="1" dirty="0" smtClean="0"/>
              <a:t> </a:t>
            </a:r>
            <a:r>
              <a:rPr lang="zh-TW" altLang="en-US" sz="2800" b="1" dirty="0" smtClean="0"/>
              <a:t> 識、形音義</a:t>
            </a:r>
            <a:r>
              <a:rPr lang="zh-TW" altLang="en-US" sz="2800" b="1" dirty="0" smtClean="0"/>
              <a:t>自己要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背</a:t>
            </a:r>
            <a:r>
              <a:rPr lang="zh-TW" altLang="en-US" sz="2800" b="1" dirty="0" smtClean="0"/>
              <a:t>好，多寫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閱讀</a:t>
            </a:r>
            <a:r>
              <a:rPr lang="zh-TW" altLang="en-US" sz="2800" b="1" dirty="0" smtClean="0"/>
              <a:t>題型</a:t>
            </a:r>
            <a:endParaRPr lang="en-US" altLang="zh-TW" sz="2800" b="1" dirty="0" smtClean="0"/>
          </a:p>
          <a:p>
            <a:pPr>
              <a:buFont typeface="Arial" pitchFamily="34" charset="0"/>
              <a:buChar char="•"/>
            </a:pPr>
            <a:r>
              <a:rPr lang="zh-TW" altLang="en-US" sz="2800" b="1" dirty="0" smtClean="0"/>
              <a:t>英文單字是基本，文法不難，錯過的</a:t>
            </a:r>
            <a:r>
              <a:rPr lang="zh-TW" altLang="en-US" sz="2800" b="1" dirty="0" smtClean="0"/>
              <a:t>地方請      </a:t>
            </a:r>
            <a:endParaRPr lang="en-US" altLang="zh-TW" sz="2800" b="1" dirty="0" smtClean="0"/>
          </a:p>
          <a:p>
            <a:r>
              <a:rPr lang="zh-TW" altLang="en-US" sz="2800" b="1" dirty="0" smtClean="0"/>
              <a:t> </a:t>
            </a:r>
            <a:r>
              <a:rPr lang="zh-TW" altLang="en-US" sz="2800" b="1" dirty="0" smtClean="0"/>
              <a:t> 教老師</a:t>
            </a:r>
            <a:r>
              <a:rPr lang="zh-TW" altLang="en-US" sz="2800" b="1" dirty="0" smtClean="0"/>
              <a:t>或自己</a:t>
            </a:r>
            <a:r>
              <a:rPr lang="zh-TW" altLang="en-US" sz="2800" b="1" dirty="0" smtClean="0"/>
              <a:t>翻講義</a:t>
            </a:r>
            <a:r>
              <a:rPr lang="zh-TW" altLang="en-US" sz="2800" b="1" dirty="0" smtClean="0"/>
              <a:t>，可以很快解決，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閱讀  </a:t>
            </a:r>
            <a:endParaRPr lang="en-US" altLang="zh-TW" sz="2800" b="1" dirty="0" smtClean="0">
              <a:solidFill>
                <a:srgbClr val="FF0000"/>
              </a:solidFill>
            </a:endParaRPr>
          </a:p>
          <a:p>
            <a:r>
              <a:rPr lang="zh-TW" altLang="en-US" sz="2800" b="1" dirty="0" smtClean="0">
                <a:solidFill>
                  <a:srgbClr val="FF0000"/>
                </a:solidFill>
              </a:rPr>
              <a:t>  速度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要訓練</a:t>
            </a:r>
            <a:endParaRPr lang="zh-TW" alt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Picture 2" descr="http://www.egouz.com/uploadfile/2015/0528/2015052804135034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6118" y="0"/>
            <a:ext cx="9170117" cy="6858000"/>
          </a:xfrm>
          <a:prstGeom prst="rect">
            <a:avLst/>
          </a:prstGeom>
          <a:noFill/>
        </p:spPr>
      </p:pic>
      <p:sp>
        <p:nvSpPr>
          <p:cNvPr id="5" name="文字方塊 4"/>
          <p:cNvSpPr txBox="1"/>
          <p:nvPr/>
        </p:nvSpPr>
        <p:spPr>
          <a:xfrm>
            <a:off x="1619672" y="476672"/>
            <a:ext cx="5472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                                </a:t>
            </a:r>
            <a:r>
              <a:rPr lang="zh-TW" altLang="en-US" sz="2800" b="1" dirty="0" smtClean="0">
                <a:solidFill>
                  <a:srgbClr val="7030A0"/>
                </a:solidFill>
              </a:rPr>
              <a:t>數學、自然</a:t>
            </a:r>
            <a:endParaRPr lang="zh-TW" altLang="en-US" sz="2800" b="1" dirty="0">
              <a:solidFill>
                <a:srgbClr val="7030A0"/>
              </a:solidFill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683568" y="1844824"/>
            <a:ext cx="784887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zh-TW" altLang="en-US" sz="2800" b="1" dirty="0" smtClean="0">
                <a:solidFill>
                  <a:srgbClr val="FF0000"/>
                </a:solidFill>
              </a:rPr>
              <a:t>數學天天算</a:t>
            </a:r>
            <a:r>
              <a:rPr lang="zh-TW" altLang="en-US" sz="2800" b="1" dirty="0" smtClean="0"/>
              <a:t>一個小時維持手感</a:t>
            </a:r>
            <a:r>
              <a:rPr lang="en-US" altLang="zh-TW" sz="2800" b="1" dirty="0" smtClean="0"/>
              <a:t>(</a:t>
            </a:r>
            <a:r>
              <a:rPr lang="zh-TW" altLang="en-US" sz="2800" b="1" dirty="0" smtClean="0"/>
              <a:t>題本</a:t>
            </a:r>
            <a:r>
              <a:rPr lang="en-US" altLang="zh-TW" sz="2800" b="1" dirty="0" smtClean="0"/>
              <a:t>)</a:t>
            </a:r>
            <a:r>
              <a:rPr lang="zh-TW" altLang="en-US" sz="2800" b="1" dirty="0" smtClean="0"/>
              <a:t>，記得</a:t>
            </a:r>
            <a:r>
              <a:rPr lang="zh-TW" altLang="en-US" sz="2800" b="1" dirty="0" smtClean="0"/>
              <a:t>控制</a:t>
            </a:r>
            <a:endParaRPr lang="en-US" altLang="zh-TW" sz="2800" b="1" dirty="0" smtClean="0"/>
          </a:p>
          <a:p>
            <a:r>
              <a:rPr lang="zh-TW" altLang="en-US" sz="2800" b="1" dirty="0" smtClean="0"/>
              <a:t> 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速度</a:t>
            </a:r>
            <a:r>
              <a:rPr lang="zh-TW" altLang="en-US" sz="2800" b="1" dirty="0" smtClean="0"/>
              <a:t>，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訂正</a:t>
            </a:r>
            <a:r>
              <a:rPr lang="zh-TW" altLang="en-US" sz="2800" b="1" dirty="0" smtClean="0"/>
              <a:t>的時候把解題觀念抄下來，尤其對</a:t>
            </a:r>
            <a:r>
              <a:rPr lang="zh-TW" altLang="en-US" sz="2800" b="1" dirty="0" smtClean="0"/>
              <a:t>幾</a:t>
            </a:r>
            <a:endParaRPr lang="en-US" altLang="zh-TW" sz="2800" b="1" dirty="0" smtClean="0"/>
          </a:p>
          <a:p>
            <a:r>
              <a:rPr lang="zh-TW" altLang="en-US" sz="2800" b="1" dirty="0" smtClean="0"/>
              <a:t> </a:t>
            </a:r>
            <a:r>
              <a:rPr lang="zh-TW" altLang="en-US" sz="2800" b="1" dirty="0" smtClean="0"/>
              <a:t>何</a:t>
            </a:r>
            <a:r>
              <a:rPr lang="zh-TW" altLang="en-US" sz="2800" b="1" dirty="0" smtClean="0"/>
              <a:t>圖形很有幫助</a:t>
            </a:r>
            <a:endParaRPr lang="en-US" altLang="zh-TW" sz="2800" b="1" dirty="0" smtClean="0"/>
          </a:p>
          <a:p>
            <a:pPr>
              <a:buFont typeface="Arial" pitchFamily="34" charset="0"/>
              <a:buChar char="•"/>
            </a:pPr>
            <a:r>
              <a:rPr lang="zh-TW" altLang="en-US" sz="2800" b="1" dirty="0" smtClean="0"/>
              <a:t>物理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不要死記</a:t>
            </a:r>
            <a:r>
              <a:rPr lang="zh-TW" altLang="en-US" sz="2800" b="1" dirty="0" smtClean="0"/>
              <a:t>，題目變化的時候才能用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基本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觀念</a:t>
            </a:r>
            <a:endParaRPr lang="en-US" altLang="zh-TW" sz="2800" b="1" dirty="0" smtClean="0">
              <a:solidFill>
                <a:srgbClr val="FF0000"/>
              </a:solidFill>
            </a:endParaRPr>
          </a:p>
          <a:p>
            <a:r>
              <a:rPr lang="zh-TW" altLang="en-US" sz="2800" b="1" dirty="0" smtClean="0"/>
              <a:t> </a:t>
            </a:r>
            <a:r>
              <a:rPr lang="zh-TW" altLang="en-US" sz="2800" b="1" dirty="0" smtClean="0"/>
              <a:t> </a:t>
            </a:r>
            <a:r>
              <a:rPr lang="zh-TW" altLang="en-US" sz="2800" b="1" dirty="0" smtClean="0"/>
              <a:t>解決</a:t>
            </a:r>
            <a:endParaRPr lang="en-US" altLang="zh-TW" sz="2800" b="1" dirty="0" smtClean="0"/>
          </a:p>
          <a:p>
            <a:pPr>
              <a:buFont typeface="Arial" pitchFamily="34" charset="0"/>
              <a:buChar char="•"/>
            </a:pPr>
            <a:r>
              <a:rPr lang="zh-TW" altLang="en-US" sz="2800" b="1" dirty="0" smtClean="0"/>
              <a:t>化學背性質，元素表和價數不要偷懶，基本</a:t>
            </a:r>
            <a:r>
              <a:rPr lang="zh-TW" altLang="en-US" sz="2800" b="1" dirty="0" smtClean="0"/>
              <a:t>化學</a:t>
            </a:r>
            <a:endParaRPr lang="en-US" altLang="zh-TW" sz="2800" b="1" dirty="0" smtClean="0"/>
          </a:p>
          <a:p>
            <a:r>
              <a:rPr lang="zh-TW" altLang="en-US" sz="2800" b="1" dirty="0" smtClean="0"/>
              <a:t> </a:t>
            </a:r>
            <a:r>
              <a:rPr lang="zh-TW" altLang="en-US" sz="2800" b="1" dirty="0" smtClean="0"/>
              <a:t> 式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能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背的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盡量背，可以省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時間</a:t>
            </a:r>
            <a:endParaRPr lang="en-US" altLang="zh-TW" sz="2800" b="1" dirty="0" smtClean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zh-TW" altLang="en-US" sz="2800" b="1" dirty="0" smtClean="0"/>
              <a:t>生物把複習講義的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總整理和比較</a:t>
            </a:r>
            <a:r>
              <a:rPr lang="zh-TW" altLang="en-US" sz="2800" b="1" dirty="0" smtClean="0"/>
              <a:t>默背出來，考</a:t>
            </a:r>
            <a:r>
              <a:rPr lang="zh-TW" altLang="en-US" sz="2800" b="1" dirty="0" smtClean="0"/>
              <a:t>高</a:t>
            </a:r>
            <a:endParaRPr lang="en-US" altLang="zh-TW" sz="2800" b="1" dirty="0" smtClean="0"/>
          </a:p>
          <a:p>
            <a:r>
              <a:rPr lang="zh-TW" altLang="en-US" sz="2800" b="1" dirty="0" smtClean="0"/>
              <a:t> </a:t>
            </a:r>
            <a:r>
              <a:rPr lang="zh-TW" altLang="en-US" sz="2800" b="1" dirty="0" smtClean="0"/>
              <a:t>沒</a:t>
            </a:r>
            <a:r>
              <a:rPr lang="zh-TW" altLang="en-US" sz="2800" b="1" dirty="0" smtClean="0"/>
              <a:t>問題</a:t>
            </a:r>
            <a:endParaRPr lang="en-US" altLang="zh-TW" sz="2800" b="1" dirty="0" smtClean="0"/>
          </a:p>
          <a:p>
            <a:pPr>
              <a:buFont typeface="Arial" pitchFamily="34" charset="0"/>
              <a:buChar char="•"/>
            </a:pPr>
            <a:r>
              <a:rPr lang="zh-TW" altLang="en-US" sz="2800" b="1" dirty="0" smtClean="0"/>
              <a:t>地科背好基本之後，記得想像一次實際狀況，</a:t>
            </a:r>
            <a:r>
              <a:rPr lang="zh-TW" altLang="en-US" sz="2800" b="1" dirty="0" smtClean="0"/>
              <a:t>對</a:t>
            </a:r>
            <a:endParaRPr lang="en-US" altLang="zh-TW" sz="2800" b="1" dirty="0" smtClean="0"/>
          </a:p>
          <a:p>
            <a:r>
              <a:rPr lang="zh-TW" altLang="en-US" sz="2800" b="1" dirty="0" smtClean="0"/>
              <a:t> </a:t>
            </a:r>
            <a:r>
              <a:rPr lang="zh-TW" altLang="en-US" sz="2800" b="1" dirty="0" smtClean="0"/>
              <a:t> 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生活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化考題</a:t>
            </a:r>
            <a:r>
              <a:rPr lang="zh-TW" altLang="en-US" sz="2800" b="1" dirty="0" smtClean="0"/>
              <a:t>有幫助</a:t>
            </a:r>
            <a:endParaRPr lang="en-US" altLang="zh-TW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Picture 2" descr="http://www.egouz.com/uploadfile/2015/0528/2015052804135034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70117" cy="6858000"/>
          </a:xfrm>
          <a:prstGeom prst="rect">
            <a:avLst/>
          </a:prstGeom>
          <a:noFill/>
        </p:spPr>
      </p:pic>
      <p:sp>
        <p:nvSpPr>
          <p:cNvPr id="5" name="文字方塊 4"/>
          <p:cNvSpPr txBox="1"/>
          <p:nvPr/>
        </p:nvSpPr>
        <p:spPr>
          <a:xfrm>
            <a:off x="1619672" y="476672"/>
            <a:ext cx="5472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1" dirty="0" smtClean="0">
                <a:solidFill>
                  <a:srgbClr val="7030A0"/>
                </a:solidFill>
              </a:rPr>
              <a:t>                           社會</a:t>
            </a:r>
            <a:endParaRPr lang="zh-TW" altLang="en-US" sz="2800" b="1" dirty="0">
              <a:solidFill>
                <a:srgbClr val="7030A0"/>
              </a:solidFill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683568" y="1844824"/>
            <a:ext cx="784887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zh-TW" altLang="en-US" sz="2800" b="1" dirty="0" smtClean="0"/>
              <a:t>地理多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看地圖建立空間感</a:t>
            </a:r>
            <a:r>
              <a:rPr lang="zh-TW" altLang="en-US" sz="2800" b="1" dirty="0" smtClean="0"/>
              <a:t>，一邊看一邊對照</a:t>
            </a:r>
            <a:r>
              <a:rPr lang="zh-TW" altLang="en-US" sz="2800" b="1" dirty="0" smtClean="0"/>
              <a:t>該</a:t>
            </a:r>
            <a:endParaRPr lang="en-US" altLang="zh-TW" sz="2800" b="1" dirty="0" smtClean="0"/>
          </a:p>
          <a:p>
            <a:r>
              <a:rPr lang="zh-TW" altLang="en-US" sz="2800" b="1" dirty="0" smtClean="0"/>
              <a:t> </a:t>
            </a:r>
            <a:r>
              <a:rPr lang="zh-TW" altLang="en-US" sz="2800" b="1" dirty="0" smtClean="0"/>
              <a:t>特色</a:t>
            </a:r>
            <a:endParaRPr lang="en-US" altLang="zh-TW" sz="2800" b="1" dirty="0" smtClean="0"/>
          </a:p>
          <a:p>
            <a:pPr>
              <a:buFont typeface="Arial" pitchFamily="34" charset="0"/>
              <a:buChar char="•"/>
            </a:pPr>
            <a:r>
              <a:rPr lang="zh-TW" altLang="en-US" sz="2800" b="1" dirty="0" smtClean="0"/>
              <a:t>歷史自己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整理筆記</a:t>
            </a:r>
            <a:r>
              <a:rPr lang="zh-TW" altLang="en-US" sz="2800" b="1" dirty="0" smtClean="0"/>
              <a:t>，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時間軸</a:t>
            </a:r>
            <a:r>
              <a:rPr lang="zh-TW" altLang="en-US" sz="2800" b="1" dirty="0" smtClean="0"/>
              <a:t>脈絡弄清楚，找出</a:t>
            </a:r>
            <a:r>
              <a:rPr lang="zh-TW" altLang="en-US" sz="2800" b="1" dirty="0" smtClean="0"/>
              <a:t>各</a:t>
            </a:r>
            <a:endParaRPr lang="en-US" altLang="zh-TW" sz="2800" b="1" dirty="0" smtClean="0"/>
          </a:p>
          <a:p>
            <a:r>
              <a:rPr lang="zh-TW" altLang="en-US" sz="2800" b="1" dirty="0" smtClean="0"/>
              <a:t> </a:t>
            </a:r>
            <a:r>
              <a:rPr lang="zh-TW" altLang="en-US" sz="2800" b="1" dirty="0" smtClean="0"/>
              <a:t>個時代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關鍵字</a:t>
            </a:r>
            <a:r>
              <a:rPr lang="zh-TW" altLang="en-US" sz="2800" b="1" dirty="0" smtClean="0"/>
              <a:t>，比較時代之間異同</a:t>
            </a:r>
            <a:endParaRPr lang="en-US" altLang="zh-TW" sz="2800" b="1" dirty="0" smtClean="0"/>
          </a:p>
          <a:p>
            <a:pPr>
              <a:buFont typeface="Arial" pitchFamily="34" charset="0"/>
              <a:buChar char="•"/>
            </a:pPr>
            <a:r>
              <a:rPr lang="zh-TW" altLang="en-US" sz="2800" b="1" dirty="0" smtClean="0"/>
              <a:t>公民的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法律和年齡</a:t>
            </a:r>
            <a:r>
              <a:rPr lang="zh-TW" altLang="en-US" sz="2800" b="1" dirty="0" smtClean="0"/>
              <a:t>之間的關係容易忘記，記得</a:t>
            </a:r>
            <a:r>
              <a:rPr lang="zh-TW" altLang="en-US" sz="2800" b="1" dirty="0" smtClean="0"/>
              <a:t>多</a:t>
            </a:r>
            <a:endParaRPr lang="en-US" altLang="zh-TW" sz="2800" b="1" dirty="0" smtClean="0"/>
          </a:p>
          <a:p>
            <a:r>
              <a:rPr lang="zh-TW" altLang="en-US" sz="2800" b="1" dirty="0" smtClean="0"/>
              <a:t> 看幾</a:t>
            </a:r>
            <a:r>
              <a:rPr lang="zh-TW" altLang="en-US" sz="2800" b="1" dirty="0" smtClean="0"/>
              <a:t>次</a:t>
            </a:r>
            <a:endParaRPr lang="en-US" altLang="zh-TW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Picture 2" descr="http://www.egouz.com/uploadfile/2015/0528/2015052804135034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70117" cy="6858000"/>
          </a:xfrm>
          <a:prstGeom prst="rect">
            <a:avLst/>
          </a:prstGeom>
          <a:noFill/>
        </p:spPr>
      </p:pic>
      <p:sp>
        <p:nvSpPr>
          <p:cNvPr id="5" name="文字方塊 4"/>
          <p:cNvSpPr txBox="1"/>
          <p:nvPr/>
        </p:nvSpPr>
        <p:spPr>
          <a:xfrm>
            <a:off x="1619672" y="476672"/>
            <a:ext cx="5472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1" dirty="0" smtClean="0">
                <a:solidFill>
                  <a:srgbClr val="7030A0"/>
                </a:solidFill>
              </a:rPr>
              <a:t>                   考前注意事項</a:t>
            </a:r>
            <a:endParaRPr lang="zh-TW" altLang="en-US" sz="2800" b="1" dirty="0">
              <a:solidFill>
                <a:srgbClr val="7030A0"/>
              </a:solidFill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683568" y="1844824"/>
            <a:ext cx="784887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zh-TW" altLang="en-US" sz="2800" b="1" dirty="0" smtClean="0">
                <a:solidFill>
                  <a:srgbClr val="FF0000"/>
                </a:solidFill>
              </a:rPr>
              <a:t>聽長輩的話</a:t>
            </a:r>
            <a:r>
              <a:rPr lang="en-US" altLang="zh-TW" sz="2800" b="1" dirty="0" smtClean="0">
                <a:solidFill>
                  <a:srgbClr val="FF0000"/>
                </a:solidFill>
              </a:rPr>
              <a:t>(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認真重要</a:t>
            </a:r>
            <a:r>
              <a:rPr lang="en-US" altLang="zh-TW" sz="2800" b="1" dirty="0" smtClean="0">
                <a:solidFill>
                  <a:srgbClr val="FF0000"/>
                </a:solidFill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zh-TW" altLang="en-US" sz="2800" b="1" dirty="0" smtClean="0">
                <a:solidFill>
                  <a:srgbClr val="FF0000"/>
                </a:solidFill>
              </a:rPr>
              <a:t>不要焦慮，考試的時候各種意想不到的狀況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會發</a:t>
            </a:r>
            <a:endParaRPr lang="en-US" altLang="zh-TW" sz="2800" b="1" dirty="0" smtClean="0">
              <a:solidFill>
                <a:srgbClr val="FF0000"/>
              </a:solidFill>
            </a:endParaRPr>
          </a:p>
          <a:p>
            <a:r>
              <a:rPr lang="zh-TW" altLang="en-US" sz="2800" b="1" dirty="0" smtClean="0">
                <a:solidFill>
                  <a:srgbClr val="FF0000"/>
                </a:solidFill>
              </a:rPr>
              <a:t>  生就是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會發生，太過擔心反而造成反效果，放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輕</a:t>
            </a:r>
            <a:endParaRPr lang="en-US" altLang="zh-TW" sz="2800" b="1" dirty="0" smtClean="0">
              <a:solidFill>
                <a:srgbClr val="FF0000"/>
              </a:solidFill>
            </a:endParaRPr>
          </a:p>
          <a:p>
            <a:r>
              <a:rPr lang="en-US" altLang="zh-TW" sz="28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2800" b="1" dirty="0" smtClean="0">
                <a:solidFill>
                  <a:srgbClr val="FF0000"/>
                </a:solidFill>
              </a:rPr>
              <a:t> 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鬆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很重要</a:t>
            </a:r>
            <a:endParaRPr lang="en-US" altLang="zh-TW" sz="2800" b="1" dirty="0" smtClean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zh-TW" altLang="en-US" sz="2800" b="1" dirty="0" smtClean="0">
                <a:solidFill>
                  <a:srgbClr val="FF0000"/>
                </a:solidFill>
              </a:rPr>
              <a:t>考前多看錯過的就好，千萬不要一直做新題目（認真學生特別注意）</a:t>
            </a:r>
            <a:endParaRPr lang="en-US" altLang="zh-TW" sz="2800" b="1" dirty="0" smtClean="0">
              <a:solidFill>
                <a:srgbClr val="FF0000"/>
              </a:solidFill>
            </a:endParaRPr>
          </a:p>
          <a:p>
            <a:endParaRPr lang="en-US" altLang="zh-TW" sz="2400" b="1" dirty="0" smtClean="0">
              <a:solidFill>
                <a:srgbClr val="FF0000"/>
              </a:solidFill>
            </a:endParaRPr>
          </a:p>
          <a:p>
            <a:endParaRPr lang="en-US" altLang="zh-TW" sz="2400" b="1" dirty="0" smtClean="0">
              <a:solidFill>
                <a:srgbClr val="FF0000"/>
              </a:solidFill>
            </a:endParaRPr>
          </a:p>
          <a:p>
            <a:endParaRPr lang="en-US" altLang="zh-TW" sz="2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www.egouz.com/uploadfile/2015/0528/2015052804135034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70117" cy="6858000"/>
          </a:xfrm>
          <a:prstGeom prst="rect">
            <a:avLst/>
          </a:prstGeom>
          <a:noFill/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1619672" y="476672"/>
            <a:ext cx="5472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1" dirty="0" smtClean="0">
                <a:solidFill>
                  <a:srgbClr val="7030A0"/>
                </a:solidFill>
              </a:rPr>
              <a:t>                   　心情調適</a:t>
            </a:r>
            <a:endParaRPr lang="zh-TW" altLang="en-US" sz="2800" b="1" dirty="0">
              <a:solidFill>
                <a:srgbClr val="7030A0"/>
              </a:solidFill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539552" y="2132856"/>
            <a:ext cx="79928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1" dirty="0" smtClean="0">
                <a:solidFill>
                  <a:srgbClr val="00B050"/>
                </a:solidFill>
              </a:rPr>
              <a:t>相信不管上了哪間學校都是對你最好的安排，盡人事、無愧於己就好。</a:t>
            </a:r>
            <a:endParaRPr lang="en-US" altLang="zh-TW" sz="2800" b="1" dirty="0" smtClean="0">
              <a:solidFill>
                <a:srgbClr val="00B050"/>
              </a:solidFill>
            </a:endParaRPr>
          </a:p>
          <a:p>
            <a:r>
              <a:rPr lang="zh-TW" altLang="en-US" sz="2800" b="1" dirty="0" smtClean="0">
                <a:solidFill>
                  <a:srgbClr val="00B050"/>
                </a:solidFill>
              </a:rPr>
              <a:t>現在有多苦澀，往後回憶這段歲月，就有多甘甜。</a:t>
            </a:r>
            <a:endParaRPr lang="en-US" altLang="zh-TW" sz="2800" b="1" dirty="0" smtClean="0">
              <a:solidFill>
                <a:srgbClr val="00B050"/>
              </a:solidFill>
            </a:endParaRPr>
          </a:p>
          <a:p>
            <a:r>
              <a:rPr lang="zh-TW" altLang="en-US" sz="2400" b="1" dirty="0" smtClean="0">
                <a:solidFill>
                  <a:srgbClr val="00B050"/>
                </a:solidFill>
              </a:rPr>
              <a:t>　　　　　　　　　　</a:t>
            </a:r>
            <a:r>
              <a:rPr lang="zh-TW" altLang="en-US" sz="2400" dirty="0" smtClean="0">
                <a:solidFill>
                  <a:srgbClr val="00B050"/>
                </a:solidFill>
              </a:rPr>
              <a:t>　　　　　　</a:t>
            </a:r>
            <a:endParaRPr lang="en-US" altLang="zh-TW" sz="2400" dirty="0" smtClean="0">
              <a:solidFill>
                <a:srgbClr val="00B050"/>
              </a:solidFill>
            </a:endParaRPr>
          </a:p>
        </p:txBody>
      </p:sp>
      <p:pic>
        <p:nvPicPr>
          <p:cNvPr id="15362" name="Picture 2" descr="https://static.juksy.com/files/articles/46509/567a92ee4454c.jpg?m=widen&amp;i=600&amp;e=jpg&amp;q=75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1691680" y="3649090"/>
            <a:ext cx="4464496" cy="28423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egouz.com/uploadfile/2015/0528/2015052804135034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465160" cy="6858000"/>
          </a:xfrm>
          <a:prstGeom prst="rect">
            <a:avLst/>
          </a:prstGeom>
          <a:noFill/>
        </p:spPr>
      </p:pic>
      <p:sp>
        <p:nvSpPr>
          <p:cNvPr id="5" name="文字方塊 4"/>
          <p:cNvSpPr txBox="1"/>
          <p:nvPr/>
        </p:nvSpPr>
        <p:spPr>
          <a:xfrm>
            <a:off x="1691680" y="2204864"/>
            <a:ext cx="63367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000" b="1" dirty="0" smtClean="0">
                <a:solidFill>
                  <a:srgbClr val="FFC000"/>
                </a:solidFill>
              </a:rPr>
              <a:t>學弟妹加油</a:t>
            </a:r>
            <a:endParaRPr lang="zh-TW" altLang="en-US" sz="8000" b="1" dirty="0">
              <a:solidFill>
                <a:srgbClr val="FFC000"/>
              </a:solidFill>
            </a:endParaRPr>
          </a:p>
        </p:txBody>
      </p:sp>
      <p:pic>
        <p:nvPicPr>
          <p:cNvPr id="20484" name="Picture 4" descr="http://wsmy.info/Reviews/201507/006-A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27784" y="3458962"/>
            <a:ext cx="4176464" cy="33990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</TotalTime>
  <Words>465</Words>
  <Application>Microsoft Office PowerPoint</Application>
  <PresentationFormat>如螢幕大小 (4:3)</PresentationFormat>
  <Paragraphs>66</Paragraphs>
  <Slides>8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9" baseType="lpstr">
      <vt:lpstr>Office 佈景主題</vt:lpstr>
      <vt:lpstr>投影片 1</vt:lpstr>
      <vt:lpstr>投影片 2</vt:lpstr>
      <vt:lpstr>投影片 3</vt:lpstr>
      <vt:lpstr>投影片 4</vt:lpstr>
      <vt:lpstr>投影片 5</vt:lpstr>
      <vt:lpstr>投影片 6</vt:lpstr>
      <vt:lpstr>投影片 7</vt:lpstr>
      <vt:lpstr>投影片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user</dc:creator>
  <cp:lastModifiedBy>user</cp:lastModifiedBy>
  <cp:revision>56</cp:revision>
  <dcterms:created xsi:type="dcterms:W3CDTF">2017-03-06T14:26:59Z</dcterms:created>
  <dcterms:modified xsi:type="dcterms:W3CDTF">2017-03-12T13:05:22Z</dcterms:modified>
</cp:coreProperties>
</file>