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73" r:id="rId5"/>
    <p:sldMasterId id="214748367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A5D321F9-1F83-48BB-9947-4A37842625B2}">
  <a:tblStyle styleId="{A5D321F9-1F83-48BB-9947-4A37842625B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fill>
          <a:solidFill>
            <a:schemeClr val="accent3">
              <a:alpha val="40000"/>
            </a:schemeClr>
          </a:solidFill>
        </a:fill>
      </a:tcStyle>
    </a:band1H>
    <a:band2H>
      <a:tcTxStyle b="off" i="off"/>
    </a:band2H>
    <a:band1V>
      <a:tcTxStyle b="off" i="off"/>
      <a:tcStyle>
        <a:tcBdr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TxStyle b="off" i="off"/>
    </a:band2V>
    <a:lastCol>
      <a:tcTxStyle b="on" i="off"/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lastCol>
    <a:firstCol>
      <a:tcTxStyle b="on" i="off"/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firstCol>
    <a:lastRow>
      <a:tcTxStyle b="on" i="off"/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3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2" Type="http://schemas.openxmlformats.org/officeDocument/2006/relationships/slide" Target="slides/slide6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slide" Target="slides/slide61.xml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slide" Target="slides/slide6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%E6%B0%B8%E5%B9%B3%E9%AB%98%E4%B8%AD%E7%93%A6%E7%A3%98%E6%BA%9D%E5%8F%83%E8%88%87%E5%BC%8F%E8%A8%88%E5%8A%83-238411590249888/" TargetMode="External"/><Relationship Id="rId3" Type="http://schemas.openxmlformats.org/officeDocument/2006/relationships/hyperlink" Target="https://www.facebook.com/groups/211951732748230/?fref=mentions" TargetMode="Externa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9" name="Google Shape;47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4" name="Google Shape;49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9" name="Google Shape;56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2" name="Google Shape;61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3" name="Google Shape;66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7" name="Google Shape;70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4" name="Google Shape;71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9" name="Google Shape;71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2" name="Google Shape;76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7" name="Google Shape;76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6" name="Google Shape;77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3" name="Google Shape;78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6" name="Google Shape;82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9" name="Google Shape;86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2" name="Google Shape;91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5" name="Google Shape;95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1" name="Google Shape;96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6" name="Google Shape;96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3" name="Google Shape;973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0" name="Google Shape;98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8" name="Google Shape;988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6" name="Google Shape;996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2" name="Google Shape;1002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6" name="Google Shape;1016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4" name="Google Shape;1024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3" name="Google Shape;1033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9" name="Google Shape;1039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7" name="Google Shape;1047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4" name="Google Shape;1054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1" name="Google Shape;1061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9" name="Google Shape;1069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6" name="Google Shape;1076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1" name="Google Shape;1081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8" name="Google Shape;1088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5" name="Google Shape;1095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3" name="Google Shape;1103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0" name="Google Shape;1110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提案粉絲頁：</a:t>
            </a:r>
            <a:r>
              <a:rPr b="0" i="0" lang="zh-TW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https://www.facebook.com/永平高中瓦磘溝參與式計劃-238411590249888/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投票社團：</a:t>
            </a:r>
            <a:r>
              <a:rPr b="0" i="0" lang="zh-TW" sz="12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https://www.facebook.com/groups/211951732748230/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4" name="Google Shape;1154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0" name="Google Shape;1160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9" name="Google Shape;1169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4" name="Google Shape;1174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0" name="Google Shape;1180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7" name="Google Shape;1187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5" name="Google Shape;1195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rectangle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3.png" id="10" name="Google Shape;1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999999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999999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999999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999999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999999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999999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999999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999999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999999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circle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4.png" id="51" name="Google Shape;5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half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descr="paint_transparent1.png" id="55" name="Google Shape;5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6605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2">
  <p:cSld name="TITLE_2">
    <p:bg>
      <p:bgPr>
        <a:solidFill>
          <a:schemeClr val="dk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3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0"/>
              <a:buFont typeface="Lato Hairline"/>
              <a:buNone/>
              <a:defRPr b="0" i="0" sz="80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0"/>
              <a:buFont typeface="Lato Hairline"/>
              <a:buNone/>
              <a:defRPr b="0" i="0" sz="80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0"/>
              <a:buFont typeface="Lato Hairline"/>
              <a:buNone/>
              <a:defRPr b="0" i="0" sz="80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0"/>
              <a:buFont typeface="Lato Hairline"/>
              <a:buNone/>
              <a:defRPr b="0" i="0" sz="80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0"/>
              <a:buFont typeface="Lato Hairline"/>
              <a:buNone/>
              <a:defRPr b="0" i="0" sz="80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0"/>
              <a:buFont typeface="Lato Hairline"/>
              <a:buNone/>
              <a:defRPr b="0" i="0" sz="80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0"/>
              <a:buFont typeface="Lato Hairline"/>
              <a:buNone/>
              <a:defRPr b="0" i="0" sz="80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0"/>
              <a:buFont typeface="Lato Hairline"/>
              <a:buNone/>
              <a:defRPr b="0" i="0" sz="80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0"/>
              <a:buFont typeface="Lato Hairline"/>
              <a:buNone/>
              <a:defRPr b="0" i="0" sz="80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/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Lato Light"/>
              <a:buNone/>
              <a:defRPr b="1" i="0" sz="2100" u="none" cap="none" strike="noStrike">
                <a:solidFill>
                  <a:schemeClr val="accen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Lato Light"/>
              <a:buNone/>
              <a:defRPr b="1" i="0" sz="2100" u="none" cap="none" strike="noStrike">
                <a:solidFill>
                  <a:schemeClr val="accen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Lato Light"/>
              <a:buNone/>
              <a:defRPr b="1" i="0" sz="2100" u="none" cap="none" strike="noStrike">
                <a:solidFill>
                  <a:schemeClr val="accen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Lato Light"/>
              <a:buNone/>
              <a:defRPr b="1" i="0" sz="2100" u="none" cap="none" strike="noStrike">
                <a:solidFill>
                  <a:schemeClr val="accen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Lato Light"/>
              <a:buNone/>
              <a:defRPr b="1" i="0" sz="2100" u="none" cap="none" strike="noStrike">
                <a:solidFill>
                  <a:schemeClr val="accen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Lato Light"/>
              <a:buNone/>
              <a:defRPr b="1" i="0" sz="2100" u="none" cap="none" strike="noStrike">
                <a:solidFill>
                  <a:schemeClr val="accen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Lato Light"/>
              <a:buNone/>
              <a:defRPr b="1" i="0" sz="2100" u="none" cap="none" strike="noStrike">
                <a:solidFill>
                  <a:schemeClr val="accen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Lato Light"/>
              <a:buNone/>
              <a:defRPr b="1" i="0" sz="2100" u="none" cap="none" strike="noStrike">
                <a:solidFill>
                  <a:schemeClr val="accen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Lato Light"/>
              <a:buNone/>
              <a:defRPr b="1" i="0" sz="2100" u="none" cap="none" strike="noStrike">
                <a:solidFill>
                  <a:schemeClr val="accen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60" name="Google Shape;60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标题和内容" type="obj">
  <p:cSld name="OBJEC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與內文" type="tx">
  <p:cSld name="TITLE_AND_BOD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73" name="Google Shape;73;p1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1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7" name="Google Shape;77;p1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" type="blank">
  <p:cSld name="BLANK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Slide 1">
  <p:cSld name="Content Slide 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Google Shape;81;p18"/>
          <p:cNvCxnSpPr/>
          <p:nvPr/>
        </p:nvCxnSpPr>
        <p:spPr>
          <a:xfrm>
            <a:off x="3348038" y="852488"/>
            <a:ext cx="23286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" name="Google Shape;82;p18"/>
          <p:cNvSpPr txBox="1"/>
          <p:nvPr>
            <p:ph idx="1" type="subTitle"/>
          </p:nvPr>
        </p:nvSpPr>
        <p:spPr>
          <a:xfrm>
            <a:off x="628650" y="649786"/>
            <a:ext cx="78912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"/>
              <a:buNone/>
              <a:defRPr b="0" i="0" sz="9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None/>
              <a:defRPr b="0" i="0" sz="15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b="0" i="0" sz="14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b="0" i="0" sz="12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b="0" i="0" sz="12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b="0" i="0" sz="12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b="0" i="0" sz="12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b="0" i="0" sz="12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None/>
              <a:defRPr b="0" i="0" sz="12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3" name="Google Shape;83;p18"/>
          <p:cNvSpPr txBox="1"/>
          <p:nvPr>
            <p:ph type="title"/>
          </p:nvPr>
        </p:nvSpPr>
        <p:spPr>
          <a:xfrm>
            <a:off x="628650" y="303538"/>
            <a:ext cx="7886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1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●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●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r>
              <a:rPr lang="zh-TW"/>
              <a:t>|</a:t>
            </a:r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投影片" type="title">
  <p:cSld name="TITLE">
    <p:bg>
      <p:bgPr>
        <a:solidFill>
          <a:schemeClr val="accent3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9"/>
          <p:cNvGrpSpPr/>
          <p:nvPr/>
        </p:nvGrpSpPr>
        <p:grpSpPr>
          <a:xfrm>
            <a:off x="7343003" y="3409676"/>
            <a:ext cx="1691422" cy="1732548"/>
            <a:chOff x="7343003" y="3409675"/>
            <a:chExt cx="1691422" cy="1732548"/>
          </a:xfrm>
        </p:grpSpPr>
        <p:grpSp>
          <p:nvGrpSpPr>
            <p:cNvPr id="89" name="Google Shape;89;p19"/>
            <p:cNvGrpSpPr/>
            <p:nvPr/>
          </p:nvGrpSpPr>
          <p:grpSpPr>
            <a:xfrm>
              <a:off x="7343003" y="4453711"/>
              <a:ext cx="316800" cy="688512"/>
              <a:chOff x="7343003" y="4453711"/>
              <a:chExt cx="316800" cy="688512"/>
            </a:xfrm>
          </p:grpSpPr>
          <p:sp>
            <p:nvSpPr>
              <p:cNvPr id="90" name="Google Shape;90;p19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19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" name="Google Shape;92;p19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93" name="Google Shape;93;p19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19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19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19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97" name="Google Shape;97;p19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19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19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19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1" name="Google Shape;101;p19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102" name="Google Shape;102;p19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19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19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19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19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19"/>
          <p:cNvGrpSpPr/>
          <p:nvPr/>
        </p:nvGrpSpPr>
        <p:grpSpPr>
          <a:xfrm>
            <a:off x="5043502" y="0"/>
            <a:ext cx="3814072" cy="3839101"/>
            <a:chOff x="5043503" y="0"/>
            <a:chExt cx="3814072" cy="3839101"/>
          </a:xfrm>
        </p:grpSpPr>
        <p:sp>
          <p:nvSpPr>
            <p:cNvPr id="108" name="Google Shape;108;p19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9"/>
            <p:cNvSpPr/>
            <p:nvPr/>
          </p:nvSpPr>
          <p:spPr>
            <a:xfrm rot="-9830444">
              <a:off x="6469759" y="3480727"/>
              <a:ext cx="320148" cy="320148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0" name="Google Shape;110;p19"/>
            <p:cNvGrpSpPr/>
            <p:nvPr/>
          </p:nvGrpSpPr>
          <p:grpSpPr>
            <a:xfrm>
              <a:off x="7647815" y="2704283"/>
              <a:ext cx="635219" cy="635219"/>
              <a:chOff x="6725724" y="2701260"/>
              <a:chExt cx="1208101" cy="1208100"/>
            </a:xfrm>
          </p:grpSpPr>
          <p:sp>
            <p:nvSpPr>
              <p:cNvPr id="111" name="Google Shape;111;p19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19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19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4" name="Google Shape;114;p19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5" name="Google Shape;115;p19"/>
            <p:cNvGrpSpPr/>
            <p:nvPr/>
          </p:nvGrpSpPr>
          <p:grpSpPr>
            <a:xfrm>
              <a:off x="7952719" y="179238"/>
              <a:ext cx="873165" cy="873002"/>
              <a:chOff x="7754428" y="208725"/>
              <a:chExt cx="541800" cy="541800"/>
            </a:xfrm>
          </p:grpSpPr>
          <p:sp>
            <p:nvSpPr>
              <p:cNvPr id="116" name="Google Shape;116;p19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19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" name="Google Shape;118;p19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9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9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9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9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9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" name="Google Shape;124;p19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125" name="Google Shape;125;p19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b="0" i="0" sz="1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b="0" i="0" sz="1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b="0" i="0" sz="1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b="0" i="0" sz="1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b="0" i="0" sz="1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b="0" i="0" sz="1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b="0" i="0" sz="1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b="0" i="0" sz="1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b="0" i="0" sz="1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26" name="Google Shape;126;p1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區段標題" type="secHead">
  <p:cSld name="SECTION_HEADER">
    <p:bg>
      <p:bgPr>
        <a:solidFill>
          <a:schemeClr val="dk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20"/>
          <p:cNvGrpSpPr/>
          <p:nvPr/>
        </p:nvGrpSpPr>
        <p:grpSpPr>
          <a:xfrm>
            <a:off x="146769" y="3406"/>
            <a:ext cx="1233214" cy="1384535"/>
            <a:chOff x="146769" y="3406"/>
            <a:chExt cx="1233214" cy="1384535"/>
          </a:xfrm>
        </p:grpSpPr>
        <p:grpSp>
          <p:nvGrpSpPr>
            <p:cNvPr id="129" name="Google Shape;129;p20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130" name="Google Shape;130;p20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0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20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133" name="Google Shape;133;p20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0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0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" name="Google Shape;136;p20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137" name="Google Shape;137;p20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0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0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20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1" name="Google Shape;141;p20"/>
          <p:cNvGrpSpPr/>
          <p:nvPr/>
        </p:nvGrpSpPr>
        <p:grpSpPr>
          <a:xfrm>
            <a:off x="6775084" y="2904008"/>
            <a:ext cx="2186147" cy="2239500"/>
            <a:chOff x="6775084" y="2904008"/>
            <a:chExt cx="2186147" cy="2239500"/>
          </a:xfrm>
        </p:grpSpPr>
        <p:grpSp>
          <p:nvGrpSpPr>
            <p:cNvPr id="142" name="Google Shape;142;p20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143" name="Google Shape;143;p20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0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5" name="Google Shape;145;p20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146" name="Google Shape;146;p20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0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0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" name="Google Shape;149;p20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150" name="Google Shape;150;p20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20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20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20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4" name="Google Shape;154;p20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155" name="Google Shape;155;p20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20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20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20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20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0" name="Google Shape;160;p20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161" name="Google Shape;161;p2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與兩欄" type="twoColTx">
  <p:cSld name="TITLE_AND_TWO_COLUMNS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1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64" name="Google Shape;164;p21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6" name="Google Shape;166;p2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167" name="Google Shape;167;p21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68" name="Google Shape;168;p21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69" name="Google Shape;169;p2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4.png" id="13" name="Google Shape;1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2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/>
          <p:nvPr>
            <p:ph idx="1" type="body"/>
          </p:nvPr>
        </p:nvSpPr>
        <p:spPr>
          <a:xfrm>
            <a:off x="2483350" y="836125"/>
            <a:ext cx="4177200" cy="34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ato Light"/>
              <a:buChar char="×"/>
              <a:defRPr b="0" i="1" sz="24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81000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ato Light"/>
              <a:buChar char="×"/>
              <a:defRPr b="0" i="1" sz="24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81000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ato Light"/>
              <a:buChar char="×"/>
              <a:defRPr b="0" i="1" sz="24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81000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ato Light"/>
              <a:buChar char="×"/>
              <a:defRPr b="0" i="1" sz="24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81000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ato Light"/>
              <a:buChar char="○"/>
              <a:defRPr b="0" i="1" sz="24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81000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ato Light"/>
              <a:buChar char="■"/>
              <a:defRPr b="0" i="1" sz="24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381000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ato Light"/>
              <a:buChar char="●"/>
              <a:defRPr b="0" i="1" sz="24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381000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ato Light"/>
              <a:buChar char="○"/>
              <a:defRPr b="0" i="1" sz="24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381000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ato Light"/>
              <a:buChar char="■"/>
              <a:defRPr b="0" i="1" sz="24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只有標題" type="titleOnly">
  <p:cSld name="TITLE_ONLY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22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72" name="Google Shape;172;p22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2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" name="Google Shape;174;p2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175" name="Google Shape;175;p2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單欄文字">
  <p:cSld name="單欄文字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23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78" name="Google Shape;178;p23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3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23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181" name="Google Shape;181;p23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82" name="Google Shape;182;p2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要點">
  <p:cSld name="要點">
    <p:bg>
      <p:bgPr>
        <a:solidFill>
          <a:schemeClr val="dk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24"/>
          <p:cNvGrpSpPr/>
          <p:nvPr/>
        </p:nvGrpSpPr>
        <p:grpSpPr>
          <a:xfrm>
            <a:off x="6866715" y="1307"/>
            <a:ext cx="2267450" cy="2601689"/>
            <a:chOff x="6790514" y="1307"/>
            <a:chExt cx="2267450" cy="2601689"/>
          </a:xfrm>
        </p:grpSpPr>
        <p:grpSp>
          <p:nvGrpSpPr>
            <p:cNvPr id="185" name="Google Shape;185;p24"/>
            <p:cNvGrpSpPr/>
            <p:nvPr/>
          </p:nvGrpSpPr>
          <p:grpSpPr>
            <a:xfrm>
              <a:off x="7067606" y="1307"/>
              <a:ext cx="1990358" cy="1990303"/>
              <a:chOff x="7067606" y="1307"/>
              <a:chExt cx="1990358" cy="1990303"/>
            </a:xfrm>
          </p:grpSpPr>
          <p:sp>
            <p:nvSpPr>
              <p:cNvPr id="186" name="Google Shape;186;p24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4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4"/>
              <p:cNvSpPr/>
              <p:nvPr/>
            </p:nvSpPr>
            <p:spPr>
              <a:xfrm rot="-8649154">
                <a:off x="7349962" y="283757"/>
                <a:ext cx="1425647" cy="1425404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9" name="Google Shape;189;p24"/>
            <p:cNvGrpSpPr/>
            <p:nvPr/>
          </p:nvGrpSpPr>
          <p:grpSpPr>
            <a:xfrm>
              <a:off x="8207126" y="1807997"/>
              <a:ext cx="795000" cy="795000"/>
              <a:chOff x="8207126" y="1807997"/>
              <a:chExt cx="795000" cy="795000"/>
            </a:xfrm>
          </p:grpSpPr>
          <p:sp>
            <p:nvSpPr>
              <p:cNvPr id="190" name="Google Shape;190;p24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4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4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3" name="Google Shape;193;p24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94" name="Google Shape;194;p24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4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6" name="Google Shape;196;p24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b="1" i="0" sz="36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197" name="Google Shape;197;p2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區段式標題與說明">
  <p:cSld name="區段式標題與說明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2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200" name="Google Shape;200;p2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25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203" name="Google Shape;203;p25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b="0" i="0" sz="16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b="0" i="0" sz="16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b="0" i="0" sz="16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b="0" i="0" sz="16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b="0" i="0" sz="16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b="0" i="0" sz="16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b="0" i="0" sz="16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b="0" i="0" sz="16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None/>
              <a:defRPr b="0" i="0" sz="16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204" name="Google Shape;204;p25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205" name="Google Shape;205;p2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說明文字">
  <p:cSld name="說明文字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26"/>
          <p:cNvGrpSpPr/>
          <p:nvPr/>
        </p:nvGrpSpPr>
        <p:grpSpPr>
          <a:xfrm>
            <a:off x="713373" y="3847118"/>
            <a:ext cx="825392" cy="825392"/>
            <a:chOff x="348199" y="179450"/>
            <a:chExt cx="1116300" cy="1116300"/>
          </a:xfrm>
        </p:grpSpPr>
        <p:sp>
          <p:nvSpPr>
            <p:cNvPr id="208" name="Google Shape;208;p2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26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None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211" name="Google Shape;211;p2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大字編號">
  <p:cSld name="大字編號">
    <p:bg>
      <p:bgPr>
        <a:solidFill>
          <a:schemeClr val="accent3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27"/>
          <p:cNvGrpSpPr/>
          <p:nvPr/>
        </p:nvGrpSpPr>
        <p:grpSpPr>
          <a:xfrm>
            <a:off x="48" y="4099200"/>
            <a:ext cx="9144039" cy="1044300"/>
            <a:chOff x="49" y="4099200"/>
            <a:chExt cx="9144039" cy="1044300"/>
          </a:xfrm>
        </p:grpSpPr>
        <p:grpSp>
          <p:nvGrpSpPr>
            <p:cNvPr id="214" name="Google Shape;214;p27"/>
            <p:cNvGrpSpPr/>
            <p:nvPr/>
          </p:nvGrpSpPr>
          <p:grpSpPr>
            <a:xfrm>
              <a:off x="49" y="4309200"/>
              <a:ext cx="231622" cy="834300"/>
              <a:chOff x="2688737" y="4301380"/>
              <a:chExt cx="231900" cy="834300"/>
            </a:xfrm>
          </p:grpSpPr>
          <p:sp>
            <p:nvSpPr>
              <p:cNvPr id="215" name="Google Shape;215;p27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27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27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27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" name="Google Shape;219;p27"/>
            <p:cNvGrpSpPr/>
            <p:nvPr/>
          </p:nvGrpSpPr>
          <p:grpSpPr>
            <a:xfrm>
              <a:off x="371403" y="4099200"/>
              <a:ext cx="231622" cy="1044300"/>
              <a:chOff x="2688737" y="4091380"/>
              <a:chExt cx="231900" cy="1044300"/>
            </a:xfrm>
          </p:grpSpPr>
          <p:sp>
            <p:nvSpPr>
              <p:cNvPr id="220" name="Google Shape;220;p27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27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27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27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27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5" name="Google Shape;225;p27"/>
            <p:cNvGrpSpPr/>
            <p:nvPr/>
          </p:nvGrpSpPr>
          <p:grpSpPr>
            <a:xfrm>
              <a:off x="742758" y="4309200"/>
              <a:ext cx="231622" cy="834300"/>
              <a:chOff x="2688737" y="4301380"/>
              <a:chExt cx="231900" cy="834300"/>
            </a:xfrm>
          </p:grpSpPr>
          <p:sp>
            <p:nvSpPr>
              <p:cNvPr id="226" name="Google Shape;226;p27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27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27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27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0" name="Google Shape;230;p27"/>
            <p:cNvGrpSpPr/>
            <p:nvPr/>
          </p:nvGrpSpPr>
          <p:grpSpPr>
            <a:xfrm>
              <a:off x="1114112" y="4518900"/>
              <a:ext cx="231622" cy="624600"/>
              <a:chOff x="2688737" y="4511080"/>
              <a:chExt cx="231900" cy="624600"/>
            </a:xfrm>
          </p:grpSpPr>
          <p:sp>
            <p:nvSpPr>
              <p:cNvPr id="231" name="Google Shape;231;p27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27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27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4" name="Google Shape;234;p27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235" name="Google Shape;235;p27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27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7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7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27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" name="Google Shape;240;p27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241" name="Google Shape;241;p27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7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7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27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" name="Google Shape;245;p27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246" name="Google Shape;246;p27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7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7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9" name="Google Shape;249;p27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250" name="Google Shape;250;p27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7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27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27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27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5" name="Google Shape;255;p27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256" name="Google Shape;256;p27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27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7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27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260;p27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261" name="Google Shape;261;p27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27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27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27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5" name="Google Shape;265;p27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266" name="Google Shape;266;p27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27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7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9" name="Google Shape;269;p27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270" name="Google Shape;270;p27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27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27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27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4" name="Google Shape;274;p27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75" name="Google Shape;275;p27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27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27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27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9" name="Google Shape;279;p27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80" name="Google Shape;280;p27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27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27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27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27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5" name="Google Shape;285;p27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86" name="Google Shape;286;p27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27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27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27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0" name="Google Shape;290;p27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91" name="Google Shape;291;p27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27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27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4" name="Google Shape;294;p27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95" name="Google Shape;295;p27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27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27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27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9" name="Google Shape;299;p27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300" name="Google Shape;300;p27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27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27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27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27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5" name="Google Shape;305;p27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306" name="Google Shape;306;p27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7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27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27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0" name="Google Shape;310;p27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311" name="Google Shape;311;p27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7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27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4" name="Google Shape;314;p27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315" name="Google Shape;315;p27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27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27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7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7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0" name="Google Shape;320;p27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321" name="Google Shape;321;p27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27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27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27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5" name="Google Shape;325;p27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326" name="Google Shape;326;p27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27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27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27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0" name="Google Shape;330;p27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331" name="Google Shape;331;p27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7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27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4" name="Google Shape;334;p27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335" name="Google Shape;335;p27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27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7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27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9" name="Google Shape;339;p27"/>
          <p:cNvSpPr txBox="1"/>
          <p:nvPr>
            <p:ph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aven Pro"/>
              <a:buNone/>
              <a:defRPr b="1" i="0" sz="80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aven Pro"/>
              <a:buNone/>
              <a:defRPr b="1" i="0" sz="80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aven Pro"/>
              <a:buNone/>
              <a:defRPr b="1" i="0" sz="80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aven Pro"/>
              <a:buNone/>
              <a:defRPr b="1" i="0" sz="80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aven Pro"/>
              <a:buNone/>
              <a:defRPr b="1" i="0" sz="80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aven Pro"/>
              <a:buNone/>
              <a:defRPr b="1" i="0" sz="80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aven Pro"/>
              <a:buNone/>
              <a:defRPr b="1" i="0" sz="80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aven Pro"/>
              <a:buNone/>
              <a:defRPr b="1" i="0" sz="80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aven Pro"/>
              <a:buNone/>
              <a:defRPr b="1" i="0" sz="8000" u="none" cap="none" strike="noStrik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340" name="Google Shape;340;p27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"/>
              <a:buChar char="●"/>
              <a:defRPr b="0" i="0" sz="13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341" name="Google Shape;341;p2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1.png" id="17" name="Google Shape;1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b="0" i="0" sz="18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b="0" i="0" sz="18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b="0" i="0" sz="18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b="0" i="0" sz="18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b="0" i="0" sz="18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b="0" i="0" sz="18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●"/>
              <a:defRPr b="0" i="0" sz="18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b="0" i="0" sz="18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b="0" i="0" sz="18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1.png" id="22" name="Google Shape;2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×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×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×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×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○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■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●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○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■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×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×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×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×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○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■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●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○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■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3" type="body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×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×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×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×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○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■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●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○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Char char="■"/>
              <a:defRPr b="0" i="0" sz="12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1.png" id="29" name="Google Shape;2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/>
        </p:txBody>
      </p:sp>
      <p:sp>
        <p:nvSpPr>
          <p:cNvPr id="31" name="Google Shape;31;p6"/>
          <p:cNvSpPr txBox="1"/>
          <p:nvPr>
            <p:ph idx="1" type="body"/>
          </p:nvPr>
        </p:nvSpPr>
        <p:spPr>
          <a:xfrm>
            <a:off x="457200" y="2211825"/>
            <a:ext cx="2675100" cy="26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×"/>
              <a:defRPr b="0" i="0" sz="16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×"/>
              <a:defRPr b="0" i="0" sz="16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×"/>
              <a:defRPr b="0" i="0" sz="16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×"/>
              <a:defRPr b="0" i="0" sz="16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○"/>
              <a:defRPr b="0" i="0" sz="16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■"/>
              <a:defRPr b="0" i="0" sz="16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●"/>
              <a:defRPr b="0" i="0" sz="16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○"/>
              <a:defRPr b="0" i="0" sz="16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■"/>
              <a:defRPr b="0" i="0" sz="16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2" name="Google Shape;32;p6"/>
          <p:cNvSpPr txBox="1"/>
          <p:nvPr>
            <p:ph idx="2" type="body"/>
          </p:nvPr>
        </p:nvSpPr>
        <p:spPr>
          <a:xfrm>
            <a:off x="3293406" y="2211825"/>
            <a:ext cx="2675100" cy="26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×"/>
              <a:defRPr b="0" i="0" sz="16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×"/>
              <a:defRPr b="0" i="0" sz="16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×"/>
              <a:defRPr b="0" i="0" sz="16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×"/>
              <a:defRPr b="0" i="0" sz="16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○"/>
              <a:defRPr b="0" i="0" sz="16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■"/>
              <a:defRPr b="0" i="0" sz="16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●"/>
              <a:defRPr b="0" i="0" sz="16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○"/>
              <a:defRPr b="0" i="0" sz="16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Char char="■"/>
              <a:defRPr b="0" i="0" sz="16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1.png" id="35" name="Google Shape;3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Lato Light"/>
              <a:buNone/>
              <a:defRPr b="0" i="0" sz="14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1.png" id="39" name="Google Shape;3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40956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8"/>
          <p:cNvSpPr txBox="1"/>
          <p:nvPr>
            <p:ph type="ctrTitle"/>
          </p:nvPr>
        </p:nvSpPr>
        <p:spPr>
          <a:xfrm>
            <a:off x="3208125" y="3287225"/>
            <a:ext cx="52503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b="0" i="0" sz="50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b="0" i="0" sz="50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b="0" i="0" sz="50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b="0" i="0" sz="50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b="0" i="0" sz="50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b="0" i="0" sz="50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b="0" i="0" sz="50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b="0" i="0" sz="50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b="0" i="0" sz="50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4.png" id="42" name="Google Shape;4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67925" y="0"/>
            <a:ext cx="4576075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9"/>
          <p:cNvSpPr/>
          <p:nvPr/>
        </p:nvSpPr>
        <p:spPr>
          <a:xfrm>
            <a:off x="0" y="-150"/>
            <a:ext cx="5300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9"/>
          <p:cNvSpPr txBox="1"/>
          <p:nvPr>
            <p:ph type="ctrTitle"/>
          </p:nvPr>
        </p:nvSpPr>
        <p:spPr>
          <a:xfrm>
            <a:off x="685800" y="2878750"/>
            <a:ext cx="39147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685800" y="4135454"/>
            <a:ext cx="39147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_transparent1.png" id="47" name="Google Shape;4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0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/>
        </p:txBody>
      </p:sp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rgbClr val="CCCCCC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b="0" i="0" sz="4800" u="none" cap="none" strike="noStrike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b="0" i="0" sz="18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b="0" i="0" sz="18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b="0" i="0" sz="18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b="0" i="0" sz="18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b="0" i="0" sz="18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b="0" i="0" sz="18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●"/>
              <a:defRPr b="0" i="0" sz="18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b="0" i="0" sz="18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b="0" i="0" sz="1800" u="none" cap="none" strike="noStrike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omentum">
    <p:bg>
      <p:bgPr>
        <a:solidFill>
          <a:schemeClr val="lt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i="0" sz="2800" u="none" cap="none" strike="noStrik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b="0" i="0" sz="13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b="0" i="0" sz="11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unito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unito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unito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unito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unito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unito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unito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unito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Nunito"/>
              <a:buNone/>
              <a:defRPr b="0" i="0" sz="900" u="none" cap="none" strike="noStrik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ransition spd="slow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Relationship Id="rId4" Type="http://schemas.openxmlformats.org/officeDocument/2006/relationships/image" Target="../media/image18.jpg"/><Relationship Id="rId5" Type="http://schemas.openxmlformats.org/officeDocument/2006/relationships/image" Target="../media/image2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8.png"/><Relationship Id="rId4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9.png"/><Relationship Id="rId4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Relationship Id="rId5" Type="http://schemas.openxmlformats.org/officeDocument/2006/relationships/hyperlink" Target="https://drive.google.com/drive/folders/0B3ZIm37x5Sr0WE1HcV91aHVKbHM?ogsrc=32" TargetMode="External"/><Relationship Id="rId6" Type="http://schemas.openxmlformats.org/officeDocument/2006/relationships/hyperlink" Target="https://drive.google.com/drive/folders/0B3ZIm37x5Sr0WE1HcV91aHVKbHM?ogsrc=32" TargetMode="External"/><Relationship Id="rId7" Type="http://schemas.openxmlformats.org/officeDocument/2006/relationships/hyperlink" Target="https://drive.google.com/drive/folders/0B3ZIm37x5Sr0WE1HcV91aHVKbHM?ogsrc=32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Relationship Id="rId4" Type="http://schemas.openxmlformats.org/officeDocument/2006/relationships/image" Target="../media/image5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0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jpg"/><Relationship Id="rId4" Type="http://schemas.openxmlformats.org/officeDocument/2006/relationships/image" Target="../media/image3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png"/><Relationship Id="rId4" Type="http://schemas.openxmlformats.org/officeDocument/2006/relationships/image" Target="../media/image4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Relationship Id="rId4" Type="http://schemas.openxmlformats.org/officeDocument/2006/relationships/image" Target="../media/image36.png"/><Relationship Id="rId5" Type="http://schemas.openxmlformats.org/officeDocument/2006/relationships/image" Target="../media/image4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png"/><Relationship Id="rId4" Type="http://schemas.openxmlformats.org/officeDocument/2006/relationships/image" Target="../media/image60.png"/><Relationship Id="rId5" Type="http://schemas.openxmlformats.org/officeDocument/2006/relationships/image" Target="../media/image62.png"/><Relationship Id="rId6" Type="http://schemas.openxmlformats.org/officeDocument/2006/relationships/image" Target="../media/image5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goo.gl/CL3v7T" TargetMode="External"/><Relationship Id="rId4" Type="http://schemas.openxmlformats.org/officeDocument/2006/relationships/image" Target="../media/image67.png"/><Relationship Id="rId5" Type="http://schemas.openxmlformats.org/officeDocument/2006/relationships/image" Target="../media/image5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7.jpg"/><Relationship Id="rId4" Type="http://schemas.openxmlformats.org/officeDocument/2006/relationships/image" Target="../media/image7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1.png"/><Relationship Id="rId4" Type="http://schemas.openxmlformats.org/officeDocument/2006/relationships/image" Target="../media/image5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7.png"/><Relationship Id="rId4" Type="http://schemas.openxmlformats.org/officeDocument/2006/relationships/image" Target="../media/image6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1.png"/><Relationship Id="rId4" Type="http://schemas.openxmlformats.org/officeDocument/2006/relationships/image" Target="../media/image7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3.png"/><Relationship Id="rId4" Type="http://schemas.openxmlformats.org/officeDocument/2006/relationships/image" Target="../media/image6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6.png"/><Relationship Id="rId4" Type="http://schemas.openxmlformats.org/officeDocument/2006/relationships/image" Target="../media/image76.png"/><Relationship Id="rId5" Type="http://schemas.openxmlformats.org/officeDocument/2006/relationships/image" Target="../media/image8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2.png"/><Relationship Id="rId4" Type="http://schemas.openxmlformats.org/officeDocument/2006/relationships/image" Target="../media/image6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1.png"/><Relationship Id="rId4" Type="http://schemas.openxmlformats.org/officeDocument/2006/relationships/image" Target="../media/image9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6.png"/><Relationship Id="rId4" Type="http://schemas.openxmlformats.org/officeDocument/2006/relationships/image" Target="../media/image79.png"/><Relationship Id="rId5" Type="http://schemas.openxmlformats.org/officeDocument/2006/relationships/hyperlink" Target="https://www.youtube.com/watch?v=lBDGvFCmUqo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2.png"/><Relationship Id="rId4" Type="http://schemas.openxmlformats.org/officeDocument/2006/relationships/image" Target="../media/image8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5.png"/><Relationship Id="rId4" Type="http://schemas.openxmlformats.org/officeDocument/2006/relationships/image" Target="../media/image8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0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08.png"/><Relationship Id="rId4" Type="http://schemas.openxmlformats.org/officeDocument/2006/relationships/image" Target="../media/image8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12.png"/><Relationship Id="rId4" Type="http://schemas.openxmlformats.org/officeDocument/2006/relationships/image" Target="../media/image84.png"/><Relationship Id="rId5" Type="http://schemas.openxmlformats.org/officeDocument/2006/relationships/image" Target="../media/image10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06.png"/><Relationship Id="rId4" Type="http://schemas.openxmlformats.org/officeDocument/2006/relationships/image" Target="../media/image9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7.png"/><Relationship Id="rId4" Type="http://schemas.openxmlformats.org/officeDocument/2006/relationships/image" Target="../media/image9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0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0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7.png"/><Relationship Id="rId4" Type="http://schemas.openxmlformats.org/officeDocument/2006/relationships/image" Target="../media/image10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11.png"/><Relationship Id="rId4" Type="http://schemas.openxmlformats.org/officeDocument/2006/relationships/image" Target="../media/image110.png"/><Relationship Id="rId5" Type="http://schemas.openxmlformats.org/officeDocument/2006/relationships/image" Target="../media/image109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8"/>
          <p:cNvSpPr txBox="1"/>
          <p:nvPr>
            <p:ph idx="4294967295" type="ctrTitle"/>
          </p:nvPr>
        </p:nvSpPr>
        <p:spPr>
          <a:xfrm>
            <a:off x="311700" y="1382750"/>
            <a:ext cx="8520600" cy="269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b="1" i="0" lang="zh-TW" sz="2400" u="none" cap="none" strike="noStrike">
                <a:solidFill>
                  <a:srgbClr val="3C78D8"/>
                </a:solidFill>
                <a:latin typeface="Arial"/>
                <a:ea typeface="Arial"/>
                <a:cs typeface="Arial"/>
                <a:sym typeface="Arial"/>
              </a:rPr>
              <a:t>全國高中優質化暨前導學校課程博覽會</a:t>
            </a:r>
            <a:endParaRPr b="1" i="0" sz="2700" u="none" cap="none" strike="noStrike">
              <a:solidFill>
                <a:srgbClr val="3C78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t/>
            </a:r>
            <a:endParaRPr b="1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b="1" i="0" lang="zh-TW" sz="4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溪洲川流學</a:t>
            </a:r>
            <a:endParaRPr b="1" i="0" sz="4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t/>
            </a:r>
            <a:endParaRPr b="1" i="0" sz="4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t/>
            </a:r>
            <a:endParaRPr b="1" i="0" sz="4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28"/>
          <p:cNvSpPr txBox="1"/>
          <p:nvPr/>
        </p:nvSpPr>
        <p:spPr>
          <a:xfrm>
            <a:off x="2149512" y="2396833"/>
            <a:ext cx="4999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永平高中 陳政典、蔡雅涵</a:t>
            </a:r>
            <a:endParaRPr b="1" i="0" sz="2400" u="none" cap="none" strike="noStrik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7"/>
          <p:cNvSpPr/>
          <p:nvPr/>
        </p:nvSpPr>
        <p:spPr>
          <a:xfrm>
            <a:off x="5929825" y="0"/>
            <a:ext cx="32142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725" y="-19050"/>
            <a:ext cx="508259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5900" y="1747250"/>
            <a:ext cx="4327075" cy="2351876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7"/>
          <p:cNvSpPr txBox="1"/>
          <p:nvPr/>
        </p:nvSpPr>
        <p:spPr>
          <a:xfrm>
            <a:off x="4878150" y="228600"/>
            <a:ext cx="1979700" cy="110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b="1" i="0" lang="zh-TW" sz="30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108課綱</a:t>
            </a:r>
            <a:endParaRPr b="1" i="0" sz="30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0" marL="1778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b="1" i="0" lang="zh-TW" sz="30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核心素養</a:t>
            </a:r>
            <a:endParaRPr b="1" i="0" sz="30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7"/>
          <p:cNvSpPr/>
          <p:nvPr/>
        </p:nvSpPr>
        <p:spPr>
          <a:xfrm>
            <a:off x="279075" y="206450"/>
            <a:ext cx="602400" cy="468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7"/>
          <p:cNvSpPr/>
          <p:nvPr/>
        </p:nvSpPr>
        <p:spPr>
          <a:xfrm>
            <a:off x="4927850" y="1943200"/>
            <a:ext cx="602400" cy="468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8"/>
          <p:cNvSpPr/>
          <p:nvPr/>
        </p:nvSpPr>
        <p:spPr>
          <a:xfrm>
            <a:off x="5536075" y="18300"/>
            <a:ext cx="36078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8561"/>
            <a:ext cx="9143998" cy="40863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7" name="Google Shape;417;p38"/>
          <p:cNvGrpSpPr/>
          <p:nvPr/>
        </p:nvGrpSpPr>
        <p:grpSpPr>
          <a:xfrm>
            <a:off x="5118119" y="317256"/>
            <a:ext cx="1850516" cy="848590"/>
            <a:chOff x="3358802" y="1608155"/>
            <a:chExt cx="1788111" cy="877277"/>
          </a:xfrm>
        </p:grpSpPr>
        <p:sp>
          <p:nvSpPr>
            <p:cNvPr id="418" name="Google Shape;418;p38"/>
            <p:cNvSpPr/>
            <p:nvPr/>
          </p:nvSpPr>
          <p:spPr>
            <a:xfrm>
              <a:off x="3453098" y="1658332"/>
              <a:ext cx="1682700" cy="827100"/>
            </a:xfrm>
            <a:prstGeom prst="rect">
              <a:avLst/>
            </a:prstGeom>
            <a:gradFill>
              <a:gsLst>
                <a:gs pos="0">
                  <a:srgbClr val="1E4E79"/>
                </a:gs>
                <a:gs pos="50000">
                  <a:srgbClr val="2E75B5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3454913" y="1608155"/>
              <a:ext cx="1692000" cy="83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Co-worker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     協作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3358802" y="1658332"/>
              <a:ext cx="92700" cy="82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p38"/>
          <p:cNvGrpSpPr/>
          <p:nvPr/>
        </p:nvGrpSpPr>
        <p:grpSpPr>
          <a:xfrm>
            <a:off x="7034948" y="328687"/>
            <a:ext cx="1682437" cy="825728"/>
            <a:chOff x="3355508" y="1631790"/>
            <a:chExt cx="1625700" cy="853642"/>
          </a:xfrm>
        </p:grpSpPr>
        <p:sp>
          <p:nvSpPr>
            <p:cNvPr id="422" name="Google Shape;422;p38"/>
            <p:cNvSpPr/>
            <p:nvPr/>
          </p:nvSpPr>
          <p:spPr>
            <a:xfrm>
              <a:off x="3453099" y="1658332"/>
              <a:ext cx="1473000" cy="827100"/>
            </a:xfrm>
            <a:prstGeom prst="rect">
              <a:avLst/>
            </a:prstGeom>
            <a:gradFill>
              <a:gsLst>
                <a:gs pos="0">
                  <a:srgbClr val="1E4E79"/>
                </a:gs>
                <a:gs pos="50000">
                  <a:srgbClr val="2E75B5"/>
                </a:gs>
                <a:gs pos="100000">
                  <a:schemeClr val="accent1"/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3355508" y="1631790"/>
              <a:ext cx="1625700" cy="83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Share 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共享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3358802" y="1658332"/>
              <a:ext cx="92700" cy="82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5" name="Google Shape;425;p38"/>
          <p:cNvSpPr/>
          <p:nvPr/>
        </p:nvSpPr>
        <p:spPr>
          <a:xfrm>
            <a:off x="85600" y="685825"/>
            <a:ext cx="602400" cy="468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9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t/>
            </a:r>
            <a:endParaRPr b="0" i="0" sz="4800" u="none" cap="none" strike="noStrike">
              <a:solidFill>
                <a:srgbClr val="434343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431" name="Google Shape;431;p39"/>
          <p:cNvSpPr txBox="1"/>
          <p:nvPr>
            <p:ph idx="1" type="body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32" name="Google Shape;432;p39"/>
          <p:cNvSpPr txBox="1"/>
          <p:nvPr>
            <p:ph idx="2" type="body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33" name="Google Shape;433;p39"/>
          <p:cNvSpPr txBox="1"/>
          <p:nvPr>
            <p:ph idx="3" type="body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434" name="Google Shape;43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164"/>
            <a:ext cx="9143999" cy="5127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0"/>
          <p:cNvSpPr txBox="1"/>
          <p:nvPr>
            <p:ph type="title"/>
          </p:nvPr>
        </p:nvSpPr>
        <p:spPr>
          <a:xfrm>
            <a:off x="423725" y="5344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b="0" i="0" lang="zh-TW" sz="40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龍鳳谷的課程討論</a:t>
            </a:r>
            <a:endParaRPr b="0" i="0" sz="40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40"/>
          <p:cNvSpPr txBox="1"/>
          <p:nvPr>
            <p:ph idx="1" type="body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41" name="Google Shape;441;p40"/>
          <p:cNvSpPr txBox="1"/>
          <p:nvPr>
            <p:ph idx="2" type="body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42" name="Google Shape;442;p40"/>
          <p:cNvSpPr txBox="1"/>
          <p:nvPr>
            <p:ph idx="3" type="body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443" name="Google Shape;44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725" y="1982175"/>
            <a:ext cx="3916348" cy="289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0472" y="1391875"/>
            <a:ext cx="2667203" cy="3524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1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b="0" i="0" lang="zh-TW" sz="48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循環式的導覽課程</a:t>
            </a:r>
            <a:endParaRPr b="0" i="0" sz="48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1"/>
          <p:cNvSpPr txBox="1"/>
          <p:nvPr>
            <p:ph idx="1" type="body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51" name="Google Shape;451;p41"/>
          <p:cNvSpPr txBox="1"/>
          <p:nvPr>
            <p:ph idx="2" type="body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52" name="Google Shape;452;p41"/>
          <p:cNvSpPr txBox="1"/>
          <p:nvPr>
            <p:ph idx="3" type="body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453" name="Google Shape;45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0475" y="2379400"/>
            <a:ext cx="3991208" cy="261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1"/>
          <p:cNvPicPr preferRelativeResize="0"/>
          <p:nvPr/>
        </p:nvPicPr>
        <p:blipFill rotWithShape="1">
          <a:blip r:embed="rId4">
            <a:alphaModFix/>
          </a:blip>
          <a:srcRect b="-2627" l="0" r="0" t="0"/>
          <a:stretch/>
        </p:blipFill>
        <p:spPr>
          <a:xfrm>
            <a:off x="5712700" y="-233900"/>
            <a:ext cx="2618976" cy="261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2550" y="2374275"/>
            <a:ext cx="3991200" cy="2623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23" y="1727843"/>
            <a:ext cx="5020498" cy="3314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09052" y="0"/>
            <a:ext cx="4234949" cy="303712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2"/>
          <p:cNvSpPr txBox="1"/>
          <p:nvPr>
            <p:ph type="title"/>
          </p:nvPr>
        </p:nvSpPr>
        <p:spPr>
          <a:xfrm>
            <a:off x="116750" y="64592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b="0" i="0" lang="zh-TW" sz="36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特色課程說明（彰師大）</a:t>
            </a:r>
            <a:endParaRPr b="0" i="0" sz="36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43"/>
          <p:cNvPicPr preferRelativeResize="0"/>
          <p:nvPr/>
        </p:nvPicPr>
        <p:blipFill rotWithShape="1">
          <a:blip r:embed="rId3">
            <a:alphaModFix/>
          </a:blip>
          <a:srcRect b="10750" l="10711" r="28597" t="11288"/>
          <a:stretch/>
        </p:blipFill>
        <p:spPr>
          <a:xfrm>
            <a:off x="55985" y="71253"/>
            <a:ext cx="7167182" cy="5016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4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t/>
            </a:r>
            <a:endParaRPr b="0" i="0" sz="4800" u="none" cap="none" strike="noStrike">
              <a:solidFill>
                <a:srgbClr val="434343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473" name="Google Shape;473;p44"/>
          <p:cNvSpPr txBox="1"/>
          <p:nvPr>
            <p:ph idx="1" type="body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74" name="Google Shape;474;p44"/>
          <p:cNvSpPr txBox="1"/>
          <p:nvPr>
            <p:ph idx="2" type="body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75" name="Google Shape;475;p44"/>
          <p:cNvSpPr txBox="1"/>
          <p:nvPr>
            <p:ph idx="3" type="body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476" name="Google Shape;47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69"/>
            <a:ext cx="9144001" cy="5141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5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b="0" i="0" lang="zh-TW" sz="36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自導式影片（生物）</a:t>
            </a:r>
            <a:endParaRPr b="0" i="0" sz="36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73925"/>
            <a:ext cx="4177949" cy="2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3900" y="2827550"/>
            <a:ext cx="3970051" cy="225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6"/>
          <p:cNvSpPr txBox="1"/>
          <p:nvPr>
            <p:ph type="title"/>
          </p:nvPr>
        </p:nvSpPr>
        <p:spPr>
          <a:xfrm>
            <a:off x="446025" y="83572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b="0" i="0" lang="zh-TW" sz="36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在導覽影片特別標示區域</a:t>
            </a:r>
            <a:endParaRPr b="0" i="0" sz="36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700" y="2175075"/>
            <a:ext cx="3726274" cy="210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0725" y="2128963"/>
            <a:ext cx="2965800" cy="2193874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6"/>
          <p:cNvSpPr txBox="1"/>
          <p:nvPr/>
        </p:nvSpPr>
        <p:spPr>
          <a:xfrm>
            <a:off x="392250" y="4758675"/>
            <a:ext cx="7304400" cy="2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TW" sz="14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https://drive.google.com/drive/folders/0B3ZIm37x5Sr0WE1HcV91aHVKbH</a:t>
            </a:r>
            <a:r>
              <a:rPr b="0" i="0" lang="zh-TW" sz="12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M?ogsrc=32</a:t>
            </a:r>
            <a:endParaRPr b="0" i="0" sz="1200" u="sng" cap="none" strike="noStrike">
              <a:solidFill>
                <a:schemeClr val="hlink"/>
              </a:solidFill>
              <a:latin typeface="Lato"/>
              <a:ea typeface="Lato"/>
              <a:cs typeface="Lato"/>
              <a:sym typeface="Lato"/>
              <a:hlinkClick r:id="rId7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9"/>
          <p:cNvSpPr txBox="1"/>
          <p:nvPr>
            <p:ph idx="1" type="body"/>
          </p:nvPr>
        </p:nvSpPr>
        <p:spPr>
          <a:xfrm>
            <a:off x="2483350" y="836125"/>
            <a:ext cx="4177200" cy="34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ato Light"/>
              <a:buNone/>
            </a:pPr>
            <a:r>
              <a:t/>
            </a:r>
            <a:endParaRPr b="0" i="1" sz="2400" u="none" cap="none" strike="noStrik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53" name="Google Shape;35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73"/>
            <a:ext cx="9144000" cy="5130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7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29" y="53441"/>
            <a:ext cx="4644101" cy="3402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2630" y="2030681"/>
            <a:ext cx="4396838" cy="3077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913380" y="2081722"/>
            <a:ext cx="2503382" cy="3632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900509" y="-524530"/>
            <a:ext cx="2529125" cy="3632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4900040" y="1352289"/>
            <a:ext cx="3047770" cy="430469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48"/>
          <p:cNvSpPr txBox="1"/>
          <p:nvPr/>
        </p:nvSpPr>
        <p:spPr>
          <a:xfrm>
            <a:off x="3981200" y="836275"/>
            <a:ext cx="51630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zh-TW" sz="30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台灣教育傳播暨科技學會（TAECT）2016年發表</a:t>
            </a:r>
            <a:endParaRPr b="0" i="0" sz="30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9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t/>
            </a:r>
            <a:endParaRPr b="0" i="0" sz="4800" u="none" cap="none" strike="noStrike">
              <a:solidFill>
                <a:srgbClr val="434343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512" name="Google Shape;512;p49"/>
          <p:cNvSpPr txBox="1"/>
          <p:nvPr>
            <p:ph idx="1" type="body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13" name="Google Shape;513;p49"/>
          <p:cNvSpPr txBox="1"/>
          <p:nvPr>
            <p:ph idx="2" type="body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14" name="Google Shape;514;p49"/>
          <p:cNvSpPr txBox="1"/>
          <p:nvPr>
            <p:ph idx="3" type="body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15" name="Google Shape;51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530"/>
            <a:ext cx="9144000" cy="5114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acer\Desktop\新店溪.PNG" id="520" name="Google Shape;52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350" y="-7001"/>
            <a:ext cx="8126731" cy="5150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50"/>
          <p:cNvSpPr/>
          <p:nvPr/>
        </p:nvSpPr>
        <p:spPr>
          <a:xfrm rot="-1051233">
            <a:off x="-256864" y="249929"/>
            <a:ext cx="11187919" cy="8850733"/>
          </a:xfrm>
          <a:prstGeom prst="pie">
            <a:avLst>
              <a:gd fmla="val 13237323" name="adj1"/>
              <a:gd fmla="val 17068988" name="adj2"/>
            </a:avLst>
          </a:prstGeom>
          <a:solidFill>
            <a:srgbClr val="CCFFFF">
              <a:alpha val="49019"/>
            </a:srgbClr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50"/>
          <p:cNvSpPr/>
          <p:nvPr/>
        </p:nvSpPr>
        <p:spPr>
          <a:xfrm>
            <a:off x="2684972" y="2646153"/>
            <a:ext cx="1145400" cy="1449300"/>
          </a:xfrm>
          <a:custGeom>
            <a:rect b="b" l="l" r="r" t="t"/>
            <a:pathLst>
              <a:path extrusionOk="0" h="120000" w="120000">
                <a:moveTo>
                  <a:pt x="119999" y="120000"/>
                </a:moveTo>
                <a:lnTo>
                  <a:pt x="115932" y="117857"/>
                </a:lnTo>
                <a:lnTo>
                  <a:pt x="113898" y="116785"/>
                </a:lnTo>
                <a:cubicBezTo>
                  <a:pt x="113446" y="116249"/>
                  <a:pt x="113155" y="115602"/>
                  <a:pt x="112542" y="115178"/>
                </a:cubicBezTo>
                <a:cubicBezTo>
                  <a:pt x="108906" y="112664"/>
                  <a:pt x="109142" y="113566"/>
                  <a:pt x="105762" y="111964"/>
                </a:cubicBezTo>
                <a:cubicBezTo>
                  <a:pt x="104365" y="111301"/>
                  <a:pt x="103240" y="110228"/>
                  <a:pt x="101694" y="109821"/>
                </a:cubicBezTo>
                <a:cubicBezTo>
                  <a:pt x="96582" y="108474"/>
                  <a:pt x="102883" y="110291"/>
                  <a:pt x="97627" y="108214"/>
                </a:cubicBezTo>
                <a:cubicBezTo>
                  <a:pt x="96987" y="107961"/>
                  <a:pt x="96232" y="107931"/>
                  <a:pt x="95593" y="107678"/>
                </a:cubicBezTo>
                <a:cubicBezTo>
                  <a:pt x="94864" y="107390"/>
                  <a:pt x="94185" y="107019"/>
                  <a:pt x="93559" y="106607"/>
                </a:cubicBezTo>
                <a:cubicBezTo>
                  <a:pt x="92822" y="106122"/>
                  <a:pt x="92357" y="105375"/>
                  <a:pt x="91525" y="104999"/>
                </a:cubicBezTo>
                <a:cubicBezTo>
                  <a:pt x="90716" y="104634"/>
                  <a:pt x="89709" y="104666"/>
                  <a:pt x="88813" y="104464"/>
                </a:cubicBezTo>
                <a:cubicBezTo>
                  <a:pt x="85681" y="103757"/>
                  <a:pt x="86353" y="103704"/>
                  <a:pt x="82711" y="101785"/>
                </a:cubicBezTo>
                <a:lnTo>
                  <a:pt x="80677" y="100714"/>
                </a:lnTo>
                <a:lnTo>
                  <a:pt x="78644" y="99642"/>
                </a:lnTo>
                <a:lnTo>
                  <a:pt x="74576" y="94821"/>
                </a:lnTo>
                <a:lnTo>
                  <a:pt x="73220" y="93214"/>
                </a:lnTo>
                <a:lnTo>
                  <a:pt x="71864" y="91607"/>
                </a:lnTo>
                <a:cubicBezTo>
                  <a:pt x="70839" y="88368"/>
                  <a:pt x="71481" y="90163"/>
                  <a:pt x="69830" y="86250"/>
                </a:cubicBezTo>
                <a:lnTo>
                  <a:pt x="69152" y="84642"/>
                </a:lnTo>
                <a:cubicBezTo>
                  <a:pt x="68926" y="84107"/>
                  <a:pt x="68647" y="83583"/>
                  <a:pt x="68474" y="83035"/>
                </a:cubicBezTo>
                <a:lnTo>
                  <a:pt x="67118" y="78749"/>
                </a:lnTo>
                <a:cubicBezTo>
                  <a:pt x="67344" y="75357"/>
                  <a:pt x="67240" y="71940"/>
                  <a:pt x="67796" y="68571"/>
                </a:cubicBezTo>
                <a:cubicBezTo>
                  <a:pt x="67927" y="67779"/>
                  <a:pt x="68754" y="67162"/>
                  <a:pt x="69152" y="66428"/>
                </a:cubicBezTo>
                <a:cubicBezTo>
                  <a:pt x="70836" y="63323"/>
                  <a:pt x="68580" y="66302"/>
                  <a:pt x="71186" y="63214"/>
                </a:cubicBezTo>
                <a:cubicBezTo>
                  <a:pt x="72379" y="60385"/>
                  <a:pt x="71467" y="62076"/>
                  <a:pt x="74576" y="58392"/>
                </a:cubicBezTo>
                <a:lnTo>
                  <a:pt x="75932" y="56785"/>
                </a:lnTo>
                <a:cubicBezTo>
                  <a:pt x="77544" y="52964"/>
                  <a:pt x="75258" y="57584"/>
                  <a:pt x="78644" y="53571"/>
                </a:cubicBezTo>
                <a:cubicBezTo>
                  <a:pt x="79040" y="53101"/>
                  <a:pt x="78974" y="52457"/>
                  <a:pt x="79322" y="51964"/>
                </a:cubicBezTo>
                <a:cubicBezTo>
                  <a:pt x="80113" y="50838"/>
                  <a:pt x="81129" y="49821"/>
                  <a:pt x="82033" y="48750"/>
                </a:cubicBezTo>
                <a:lnTo>
                  <a:pt x="84745" y="45535"/>
                </a:lnTo>
                <a:lnTo>
                  <a:pt x="87457" y="42321"/>
                </a:lnTo>
                <a:lnTo>
                  <a:pt x="88813" y="40714"/>
                </a:lnTo>
                <a:cubicBezTo>
                  <a:pt x="88519" y="39783"/>
                  <a:pt x="87870" y="37075"/>
                  <a:pt x="86779" y="36428"/>
                </a:cubicBezTo>
                <a:cubicBezTo>
                  <a:pt x="85636" y="35750"/>
                  <a:pt x="83901" y="35983"/>
                  <a:pt x="82711" y="35357"/>
                </a:cubicBezTo>
                <a:cubicBezTo>
                  <a:pt x="78049" y="32901"/>
                  <a:pt x="80190" y="33621"/>
                  <a:pt x="76610" y="32678"/>
                </a:cubicBezTo>
                <a:cubicBezTo>
                  <a:pt x="75932" y="32142"/>
                  <a:pt x="75414" y="31439"/>
                  <a:pt x="74576" y="31071"/>
                </a:cubicBezTo>
                <a:cubicBezTo>
                  <a:pt x="73326" y="30522"/>
                  <a:pt x="70508" y="29999"/>
                  <a:pt x="70508" y="29999"/>
                </a:cubicBezTo>
                <a:cubicBezTo>
                  <a:pt x="67285" y="28302"/>
                  <a:pt x="69247" y="29132"/>
                  <a:pt x="64406" y="27857"/>
                </a:cubicBezTo>
                <a:lnTo>
                  <a:pt x="62372" y="27321"/>
                </a:lnTo>
                <a:lnTo>
                  <a:pt x="60338" y="26785"/>
                </a:lnTo>
                <a:cubicBezTo>
                  <a:pt x="57115" y="25087"/>
                  <a:pt x="59078" y="25917"/>
                  <a:pt x="54237" y="24642"/>
                </a:cubicBezTo>
                <a:lnTo>
                  <a:pt x="52203" y="24107"/>
                </a:lnTo>
                <a:lnTo>
                  <a:pt x="50169" y="23571"/>
                </a:lnTo>
                <a:cubicBezTo>
                  <a:pt x="44912" y="20801"/>
                  <a:pt x="47647" y="21835"/>
                  <a:pt x="42033" y="20357"/>
                </a:cubicBezTo>
                <a:lnTo>
                  <a:pt x="40000" y="19821"/>
                </a:lnTo>
                <a:lnTo>
                  <a:pt x="37966" y="19285"/>
                </a:lnTo>
                <a:cubicBezTo>
                  <a:pt x="36610" y="18571"/>
                  <a:pt x="35444" y="17550"/>
                  <a:pt x="33898" y="17142"/>
                </a:cubicBezTo>
                <a:lnTo>
                  <a:pt x="29830" y="16071"/>
                </a:lnTo>
                <a:cubicBezTo>
                  <a:pt x="29152" y="15892"/>
                  <a:pt x="28497" y="15646"/>
                  <a:pt x="27796" y="15535"/>
                </a:cubicBezTo>
                <a:cubicBezTo>
                  <a:pt x="26666" y="15357"/>
                  <a:pt x="25518" y="15239"/>
                  <a:pt x="24406" y="14999"/>
                </a:cubicBezTo>
                <a:cubicBezTo>
                  <a:pt x="24404" y="14999"/>
                  <a:pt x="19323" y="13660"/>
                  <a:pt x="18305" y="13392"/>
                </a:cubicBezTo>
                <a:lnTo>
                  <a:pt x="16271" y="12857"/>
                </a:lnTo>
                <a:cubicBezTo>
                  <a:pt x="15593" y="12499"/>
                  <a:pt x="14813" y="12240"/>
                  <a:pt x="14237" y="11785"/>
                </a:cubicBezTo>
                <a:cubicBezTo>
                  <a:pt x="13661" y="11330"/>
                  <a:pt x="13517" y="10580"/>
                  <a:pt x="12881" y="10178"/>
                </a:cubicBezTo>
                <a:cubicBezTo>
                  <a:pt x="12323" y="9825"/>
                  <a:pt x="11525" y="9821"/>
                  <a:pt x="10847" y="9642"/>
                </a:cubicBezTo>
                <a:cubicBezTo>
                  <a:pt x="9039" y="5356"/>
                  <a:pt x="11751" y="10357"/>
                  <a:pt x="8135" y="7500"/>
                </a:cubicBezTo>
                <a:cubicBezTo>
                  <a:pt x="7630" y="7100"/>
                  <a:pt x="7904" y="6333"/>
                  <a:pt x="7457" y="5892"/>
                </a:cubicBezTo>
                <a:cubicBezTo>
                  <a:pt x="6948" y="5390"/>
                  <a:pt x="6101" y="5178"/>
                  <a:pt x="5423" y="4821"/>
                </a:cubicBezTo>
                <a:cubicBezTo>
                  <a:pt x="1808" y="535"/>
                  <a:pt x="6553" y="5714"/>
                  <a:pt x="2033" y="2142"/>
                </a:cubicBezTo>
                <a:cubicBezTo>
                  <a:pt x="1457" y="1687"/>
                  <a:pt x="1166" y="1050"/>
                  <a:pt x="678" y="535"/>
                </a:cubicBezTo>
                <a:cubicBezTo>
                  <a:pt x="486" y="333"/>
                  <a:pt x="226" y="178"/>
                  <a:pt x="0" y="0"/>
                </a:cubicBezTo>
              </a:path>
            </a:pathLst>
          </a:custGeom>
          <a:noFill/>
          <a:ln cap="flat" cmpd="sng" w="5715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50"/>
          <p:cNvSpPr txBox="1"/>
          <p:nvPr/>
        </p:nvSpPr>
        <p:spPr>
          <a:xfrm>
            <a:off x="2231411" y="2958153"/>
            <a:ext cx="1061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瓦磘溝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4" name="Google Shape;524;p50"/>
          <p:cNvCxnSpPr/>
          <p:nvPr/>
        </p:nvCxnSpPr>
        <p:spPr>
          <a:xfrm rot="10800000">
            <a:off x="614055" y="2671298"/>
            <a:ext cx="4688100" cy="1986000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5" name="Google Shape;525;p50"/>
          <p:cNvCxnSpPr/>
          <p:nvPr/>
        </p:nvCxnSpPr>
        <p:spPr>
          <a:xfrm rot="10800000">
            <a:off x="1453455" y="1627634"/>
            <a:ext cx="3848700" cy="3039900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6" name="Google Shape;526;p50"/>
          <p:cNvCxnSpPr/>
          <p:nvPr/>
        </p:nvCxnSpPr>
        <p:spPr>
          <a:xfrm rot="10800000">
            <a:off x="5097663" y="143164"/>
            <a:ext cx="235200" cy="4503900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7" name="Google Shape;527;p50"/>
          <p:cNvSpPr/>
          <p:nvPr/>
        </p:nvSpPr>
        <p:spPr>
          <a:xfrm>
            <a:off x="1864519" y="835819"/>
            <a:ext cx="2443200" cy="371400"/>
          </a:xfrm>
          <a:custGeom>
            <a:rect b="b" l="l" r="r" t="t"/>
            <a:pathLst>
              <a:path extrusionOk="0" h="120000" w="120000">
                <a:moveTo>
                  <a:pt x="120000" y="120000"/>
                </a:moveTo>
                <a:cubicBezTo>
                  <a:pt x="118947" y="118846"/>
                  <a:pt x="116716" y="117140"/>
                  <a:pt x="115789" y="113076"/>
                </a:cubicBezTo>
                <a:cubicBezTo>
                  <a:pt x="115438" y="111538"/>
                  <a:pt x="115122" y="109587"/>
                  <a:pt x="114736" y="108461"/>
                </a:cubicBezTo>
                <a:cubicBezTo>
                  <a:pt x="114060" y="106485"/>
                  <a:pt x="113247" y="106544"/>
                  <a:pt x="112631" y="103846"/>
                </a:cubicBezTo>
                <a:cubicBezTo>
                  <a:pt x="112280" y="102307"/>
                  <a:pt x="111956" y="100471"/>
                  <a:pt x="111578" y="99230"/>
                </a:cubicBezTo>
                <a:cubicBezTo>
                  <a:pt x="111075" y="97575"/>
                  <a:pt x="109572" y="95354"/>
                  <a:pt x="109122" y="94615"/>
                </a:cubicBezTo>
                <a:cubicBezTo>
                  <a:pt x="108771" y="93076"/>
                  <a:pt x="108455" y="91126"/>
                  <a:pt x="108070" y="90000"/>
                </a:cubicBezTo>
                <a:cubicBezTo>
                  <a:pt x="104103" y="78405"/>
                  <a:pt x="99731" y="84018"/>
                  <a:pt x="95438" y="83076"/>
                </a:cubicBezTo>
                <a:cubicBezTo>
                  <a:pt x="94654" y="81786"/>
                  <a:pt x="92442" y="78401"/>
                  <a:pt x="91929" y="76153"/>
                </a:cubicBezTo>
                <a:cubicBezTo>
                  <a:pt x="89516" y="65573"/>
                  <a:pt x="90624" y="68677"/>
                  <a:pt x="88771" y="64615"/>
                </a:cubicBezTo>
                <a:cubicBezTo>
                  <a:pt x="86776" y="51491"/>
                  <a:pt x="88697" y="62063"/>
                  <a:pt x="86666" y="55384"/>
                </a:cubicBezTo>
                <a:cubicBezTo>
                  <a:pt x="86289" y="54144"/>
                  <a:pt x="85999" y="51895"/>
                  <a:pt x="85614" y="50769"/>
                </a:cubicBezTo>
                <a:cubicBezTo>
                  <a:pt x="84938" y="48793"/>
                  <a:pt x="84124" y="48852"/>
                  <a:pt x="83508" y="46153"/>
                </a:cubicBezTo>
                <a:lnTo>
                  <a:pt x="77192" y="18461"/>
                </a:lnTo>
                <a:lnTo>
                  <a:pt x="75087" y="9230"/>
                </a:lnTo>
                <a:cubicBezTo>
                  <a:pt x="74736" y="7692"/>
                  <a:pt x="74435" y="5492"/>
                  <a:pt x="74035" y="4615"/>
                </a:cubicBezTo>
                <a:lnTo>
                  <a:pt x="71929" y="0"/>
                </a:lnTo>
                <a:cubicBezTo>
                  <a:pt x="69122" y="769"/>
                  <a:pt x="66311" y="1036"/>
                  <a:pt x="63508" y="2307"/>
                </a:cubicBezTo>
                <a:cubicBezTo>
                  <a:pt x="62386" y="2816"/>
                  <a:pt x="61439" y="5621"/>
                  <a:pt x="60350" y="6923"/>
                </a:cubicBezTo>
                <a:cubicBezTo>
                  <a:pt x="59537" y="7896"/>
                  <a:pt x="58713" y="8461"/>
                  <a:pt x="57894" y="9230"/>
                </a:cubicBezTo>
                <a:cubicBezTo>
                  <a:pt x="56395" y="12518"/>
                  <a:pt x="54524" y="17012"/>
                  <a:pt x="52982" y="18461"/>
                </a:cubicBezTo>
                <a:lnTo>
                  <a:pt x="50526" y="20769"/>
                </a:lnTo>
                <a:cubicBezTo>
                  <a:pt x="49824" y="22307"/>
                  <a:pt x="49155" y="24781"/>
                  <a:pt x="48421" y="25384"/>
                </a:cubicBezTo>
                <a:lnTo>
                  <a:pt x="45614" y="27692"/>
                </a:lnTo>
                <a:cubicBezTo>
                  <a:pt x="44909" y="28353"/>
                  <a:pt x="44215" y="29453"/>
                  <a:pt x="43508" y="30000"/>
                </a:cubicBezTo>
                <a:cubicBezTo>
                  <a:pt x="42225" y="30992"/>
                  <a:pt x="40935" y="31538"/>
                  <a:pt x="39649" y="32307"/>
                </a:cubicBezTo>
                <a:cubicBezTo>
                  <a:pt x="38443" y="33893"/>
                  <a:pt x="37647" y="34750"/>
                  <a:pt x="36491" y="36923"/>
                </a:cubicBezTo>
                <a:cubicBezTo>
                  <a:pt x="32967" y="43544"/>
                  <a:pt x="38422" y="34324"/>
                  <a:pt x="34035" y="41538"/>
                </a:cubicBezTo>
                <a:cubicBezTo>
                  <a:pt x="33684" y="43076"/>
                  <a:pt x="33205" y="43801"/>
                  <a:pt x="32982" y="46153"/>
                </a:cubicBezTo>
                <a:cubicBezTo>
                  <a:pt x="30894" y="68123"/>
                  <a:pt x="33610" y="54170"/>
                  <a:pt x="31228" y="64615"/>
                </a:cubicBezTo>
                <a:lnTo>
                  <a:pt x="21754" y="62307"/>
                </a:lnTo>
                <a:cubicBezTo>
                  <a:pt x="17292" y="60840"/>
                  <a:pt x="18526" y="62922"/>
                  <a:pt x="16140" y="57692"/>
                </a:cubicBezTo>
                <a:cubicBezTo>
                  <a:pt x="13736" y="41884"/>
                  <a:pt x="14860" y="47466"/>
                  <a:pt x="12982" y="39230"/>
                </a:cubicBezTo>
                <a:cubicBezTo>
                  <a:pt x="11240" y="22042"/>
                  <a:pt x="13479" y="43152"/>
                  <a:pt x="11228" y="25384"/>
                </a:cubicBezTo>
                <a:cubicBezTo>
                  <a:pt x="10958" y="23254"/>
                  <a:pt x="10855" y="20194"/>
                  <a:pt x="10526" y="18461"/>
                </a:cubicBezTo>
                <a:cubicBezTo>
                  <a:pt x="10237" y="16941"/>
                  <a:pt x="9804" y="17241"/>
                  <a:pt x="9473" y="16153"/>
                </a:cubicBezTo>
                <a:cubicBezTo>
                  <a:pt x="8960" y="14466"/>
                  <a:pt x="7335" y="6183"/>
                  <a:pt x="7017" y="4615"/>
                </a:cubicBezTo>
                <a:cubicBezTo>
                  <a:pt x="234" y="6963"/>
                  <a:pt x="2576" y="6923"/>
                  <a:pt x="0" y="6923"/>
                </a:cubicBezTo>
              </a:path>
            </a:pathLst>
          </a:custGeom>
          <a:noFill/>
          <a:ln cap="flat" cmpd="sng" w="5715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50"/>
          <p:cNvSpPr txBox="1"/>
          <p:nvPr/>
        </p:nvSpPr>
        <p:spPr>
          <a:xfrm>
            <a:off x="4106272" y="656802"/>
            <a:ext cx="753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赤河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9" name="Google Shape;529;p50"/>
          <p:cNvCxnSpPr/>
          <p:nvPr/>
        </p:nvCxnSpPr>
        <p:spPr>
          <a:xfrm rot="10800000">
            <a:off x="2517927" y="818834"/>
            <a:ext cx="2804700" cy="3848700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0" name="Google Shape;530;p50"/>
          <p:cNvCxnSpPr/>
          <p:nvPr/>
        </p:nvCxnSpPr>
        <p:spPr>
          <a:xfrm rot="10800000">
            <a:off x="3889685" y="358156"/>
            <a:ext cx="1392000" cy="4258200"/>
          </a:xfrm>
          <a:prstGeom prst="straightConnector1">
            <a:avLst/>
          </a:prstGeom>
          <a:solidFill>
            <a:schemeClr val="accent1"/>
          </a:solidFill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31" name="Google Shape;531;p50"/>
          <p:cNvGrpSpPr/>
          <p:nvPr/>
        </p:nvGrpSpPr>
        <p:grpSpPr>
          <a:xfrm>
            <a:off x="5312397" y="488652"/>
            <a:ext cx="3346979" cy="1987222"/>
            <a:chOff x="-222670" y="0"/>
            <a:chExt cx="5006700" cy="4795419"/>
          </a:xfrm>
        </p:grpSpPr>
        <p:sp>
          <p:nvSpPr>
            <p:cNvPr id="532" name="Google Shape;532;p50"/>
            <p:cNvSpPr txBox="1"/>
            <p:nvPr/>
          </p:nvSpPr>
          <p:spPr>
            <a:xfrm>
              <a:off x="-222670" y="824874"/>
              <a:ext cx="5006700" cy="16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Arial"/>
                <a:buNone/>
              </a:pPr>
              <a:r>
                <a:rPr b="1" i="0" lang="zh-TW" sz="4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新店溪的改道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50"/>
            <p:cNvSpPr txBox="1"/>
            <p:nvPr/>
          </p:nvSpPr>
          <p:spPr>
            <a:xfrm>
              <a:off x="-161424" y="2881002"/>
              <a:ext cx="4891500" cy="105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來回擺盪留下的河川史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4" name="Google Shape;534;p50"/>
            <p:cNvGrpSpPr/>
            <p:nvPr/>
          </p:nvGrpSpPr>
          <p:grpSpPr>
            <a:xfrm>
              <a:off x="47547" y="2461875"/>
              <a:ext cx="4597815" cy="80100"/>
              <a:chOff x="0" y="116"/>
              <a:chExt cx="4597815" cy="80100"/>
            </a:xfrm>
          </p:grpSpPr>
          <p:sp>
            <p:nvSpPr>
              <p:cNvPr id="535" name="Google Shape;535;p50"/>
              <p:cNvSpPr/>
              <p:nvPr/>
            </p:nvSpPr>
            <p:spPr>
              <a:xfrm flipH="1" rot="10800000">
                <a:off x="2239170" y="116"/>
                <a:ext cx="80100" cy="80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36" name="Google Shape;536;p50"/>
              <p:cNvCxnSpPr/>
              <p:nvPr/>
            </p:nvCxnSpPr>
            <p:spPr>
              <a:xfrm>
                <a:off x="0" y="27829"/>
                <a:ext cx="2077200" cy="0"/>
              </a:xfrm>
              <a:prstGeom prst="straightConnector1">
                <a:avLst/>
              </a:prstGeom>
              <a:noFill/>
              <a:ln cap="rnd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37" name="Google Shape;537;p50"/>
              <p:cNvCxnSpPr/>
              <p:nvPr/>
            </p:nvCxnSpPr>
            <p:spPr>
              <a:xfrm>
                <a:off x="2488215" y="27829"/>
                <a:ext cx="2109600" cy="0"/>
              </a:xfrm>
              <a:prstGeom prst="straightConnector1">
                <a:avLst/>
              </a:prstGeom>
              <a:noFill/>
              <a:ln cap="rnd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538" name="Google Shape;538;p50"/>
            <p:cNvGrpSpPr/>
            <p:nvPr/>
          </p:nvGrpSpPr>
          <p:grpSpPr>
            <a:xfrm>
              <a:off x="15053" y="0"/>
              <a:ext cx="4571855" cy="4795419"/>
              <a:chOff x="0" y="0"/>
              <a:chExt cx="4571855" cy="4795419"/>
            </a:xfrm>
          </p:grpSpPr>
          <p:grpSp>
            <p:nvGrpSpPr>
              <p:cNvPr id="539" name="Google Shape;539;p50"/>
              <p:cNvGrpSpPr/>
              <p:nvPr/>
            </p:nvGrpSpPr>
            <p:grpSpPr>
              <a:xfrm>
                <a:off x="0" y="0"/>
                <a:ext cx="4571855" cy="852010"/>
                <a:chOff x="0" y="0"/>
                <a:chExt cx="4571855" cy="852010"/>
              </a:xfrm>
            </p:grpSpPr>
            <p:grpSp>
              <p:nvGrpSpPr>
                <p:cNvPr id="540" name="Google Shape;540;p50"/>
                <p:cNvGrpSpPr/>
                <p:nvPr/>
              </p:nvGrpSpPr>
              <p:grpSpPr>
                <a:xfrm>
                  <a:off x="1421435" y="0"/>
                  <a:ext cx="1693287" cy="851992"/>
                  <a:chOff x="0" y="0"/>
                  <a:chExt cx="3698748" cy="1861058"/>
                </a:xfrm>
              </p:grpSpPr>
              <p:sp>
                <p:nvSpPr>
                  <p:cNvPr id="541" name="Google Shape;541;p50"/>
                  <p:cNvSpPr/>
                  <p:nvPr/>
                </p:nvSpPr>
                <p:spPr>
                  <a:xfrm>
                    <a:off x="1232916" y="0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chemeClr val="lt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542" name="Google Shape;542;p50"/>
                  <p:cNvGrpSpPr/>
                  <p:nvPr/>
                </p:nvGrpSpPr>
                <p:grpSpPr>
                  <a:xfrm>
                    <a:off x="0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543" name="Google Shape;543;p50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544" name="Google Shape;544;p50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545" name="Google Shape;545;p50"/>
                  <p:cNvGrpSpPr/>
                  <p:nvPr/>
                </p:nvGrpSpPr>
                <p:grpSpPr>
                  <a:xfrm>
                    <a:off x="1232916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546" name="Google Shape;546;p50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547" name="Google Shape;547;p50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548" name="Google Shape;548;p50"/>
                  <p:cNvGrpSpPr/>
                  <p:nvPr/>
                </p:nvGrpSpPr>
                <p:grpSpPr>
                  <a:xfrm>
                    <a:off x="2465832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549" name="Google Shape;549;p50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550" name="Google Shape;550;p50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551" name="Google Shape;551;p50"/>
                <p:cNvCxnSpPr/>
                <p:nvPr/>
              </p:nvCxnSpPr>
              <p:spPr>
                <a:xfrm>
                  <a:off x="3114755" y="85201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52" name="Google Shape;552;p50"/>
                <p:cNvCxnSpPr/>
                <p:nvPr/>
              </p:nvCxnSpPr>
              <p:spPr>
                <a:xfrm>
                  <a:off x="0" y="85201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53" name="Google Shape;553;p50"/>
              <p:cNvGrpSpPr/>
              <p:nvPr/>
            </p:nvGrpSpPr>
            <p:grpSpPr>
              <a:xfrm flipH="1" rot="10800000">
                <a:off x="0" y="3943409"/>
                <a:ext cx="4571855" cy="852010"/>
                <a:chOff x="0" y="0"/>
                <a:chExt cx="4571855" cy="852010"/>
              </a:xfrm>
            </p:grpSpPr>
            <p:grpSp>
              <p:nvGrpSpPr>
                <p:cNvPr id="554" name="Google Shape;554;p50"/>
                <p:cNvGrpSpPr/>
                <p:nvPr/>
              </p:nvGrpSpPr>
              <p:grpSpPr>
                <a:xfrm>
                  <a:off x="1421435" y="0"/>
                  <a:ext cx="1693287" cy="851992"/>
                  <a:chOff x="0" y="0"/>
                  <a:chExt cx="3698748" cy="1861058"/>
                </a:xfrm>
              </p:grpSpPr>
              <p:sp>
                <p:nvSpPr>
                  <p:cNvPr id="555" name="Google Shape;555;p50"/>
                  <p:cNvSpPr/>
                  <p:nvPr/>
                </p:nvSpPr>
                <p:spPr>
                  <a:xfrm>
                    <a:off x="1232916" y="0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chemeClr val="lt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556" name="Google Shape;556;p50"/>
                  <p:cNvGrpSpPr/>
                  <p:nvPr/>
                </p:nvGrpSpPr>
                <p:grpSpPr>
                  <a:xfrm>
                    <a:off x="0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557" name="Google Shape;557;p50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558" name="Google Shape;558;p50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559" name="Google Shape;559;p50"/>
                  <p:cNvGrpSpPr/>
                  <p:nvPr/>
                </p:nvGrpSpPr>
                <p:grpSpPr>
                  <a:xfrm>
                    <a:off x="1232916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560" name="Google Shape;560;p50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561" name="Google Shape;561;p50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562" name="Google Shape;562;p50"/>
                  <p:cNvGrpSpPr/>
                  <p:nvPr/>
                </p:nvGrpSpPr>
                <p:grpSpPr>
                  <a:xfrm>
                    <a:off x="2465832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563" name="Google Shape;563;p50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564" name="Google Shape;564;p50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565" name="Google Shape;565;p50"/>
                <p:cNvCxnSpPr/>
                <p:nvPr/>
              </p:nvCxnSpPr>
              <p:spPr>
                <a:xfrm>
                  <a:off x="3114755" y="85201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66" name="Google Shape;566;p50"/>
                <p:cNvCxnSpPr/>
                <p:nvPr/>
              </p:nvCxnSpPr>
              <p:spPr>
                <a:xfrm>
                  <a:off x="0" y="85201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1"/>
          <p:cNvSpPr txBox="1"/>
          <p:nvPr>
            <p:ph idx="1" type="body"/>
          </p:nvPr>
        </p:nvSpPr>
        <p:spPr>
          <a:xfrm>
            <a:off x="153709" y="496612"/>
            <a:ext cx="4445700" cy="16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</a:pPr>
            <a:r>
              <a:rPr b="1" i="0" lang="zh-TW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結合Google Classroom 自導式實察課程&amp;行動學習重建百年新店溪改道前後，自然與人文景觀特色</a:t>
            </a:r>
            <a:endParaRPr b="0" i="0" sz="12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572" name="Google Shape;572;p51"/>
          <p:cNvGrpSpPr/>
          <p:nvPr/>
        </p:nvGrpSpPr>
        <p:grpSpPr>
          <a:xfrm>
            <a:off x="184272" y="2484632"/>
            <a:ext cx="3920151" cy="2389260"/>
            <a:chOff x="-697309" y="0"/>
            <a:chExt cx="5864100" cy="5765588"/>
          </a:xfrm>
        </p:grpSpPr>
        <p:sp>
          <p:nvSpPr>
            <p:cNvPr id="573" name="Google Shape;573;p51"/>
            <p:cNvSpPr txBox="1"/>
            <p:nvPr/>
          </p:nvSpPr>
          <p:spPr>
            <a:xfrm>
              <a:off x="-697309" y="824874"/>
              <a:ext cx="5864100" cy="16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Arial"/>
                <a:buNone/>
              </a:pPr>
              <a:r>
                <a:rPr b="1" i="0" lang="zh-TW" sz="4100" u="none" cap="none" strike="noStrike">
                  <a:solidFill>
                    <a:srgbClr val="CC4125"/>
                  </a:solidFill>
                  <a:latin typeface="Arial"/>
                  <a:ea typeface="Arial"/>
                  <a:cs typeface="Arial"/>
                  <a:sym typeface="Arial"/>
                </a:rPr>
                <a:t>新店溪踏查</a:t>
              </a:r>
              <a:endParaRPr b="0" i="0" sz="1100" u="none" cap="none" strike="noStrike">
                <a:solidFill>
                  <a:srgbClr val="CC41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51"/>
            <p:cNvSpPr txBox="1"/>
            <p:nvPr/>
          </p:nvSpPr>
          <p:spPr>
            <a:xfrm>
              <a:off x="-247742" y="2738332"/>
              <a:ext cx="5288400" cy="194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7/13 寶藏巖、紀州庵、楊三郎博物館等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5" name="Google Shape;575;p51"/>
            <p:cNvGrpSpPr/>
            <p:nvPr/>
          </p:nvGrpSpPr>
          <p:grpSpPr>
            <a:xfrm>
              <a:off x="47547" y="2461875"/>
              <a:ext cx="4597815" cy="80100"/>
              <a:chOff x="0" y="116"/>
              <a:chExt cx="4597815" cy="80100"/>
            </a:xfrm>
          </p:grpSpPr>
          <p:sp>
            <p:nvSpPr>
              <p:cNvPr id="576" name="Google Shape;576;p51"/>
              <p:cNvSpPr/>
              <p:nvPr/>
            </p:nvSpPr>
            <p:spPr>
              <a:xfrm flipH="1" rot="10800000">
                <a:off x="2239170" y="116"/>
                <a:ext cx="80100" cy="801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77" name="Google Shape;577;p51"/>
              <p:cNvCxnSpPr/>
              <p:nvPr/>
            </p:nvCxnSpPr>
            <p:spPr>
              <a:xfrm>
                <a:off x="0" y="27829"/>
                <a:ext cx="20772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8" name="Google Shape;578;p51"/>
              <p:cNvCxnSpPr/>
              <p:nvPr/>
            </p:nvCxnSpPr>
            <p:spPr>
              <a:xfrm>
                <a:off x="2488215" y="27829"/>
                <a:ext cx="21096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579" name="Google Shape;579;p51"/>
            <p:cNvGrpSpPr/>
            <p:nvPr/>
          </p:nvGrpSpPr>
          <p:grpSpPr>
            <a:xfrm>
              <a:off x="15051" y="0"/>
              <a:ext cx="4571857" cy="5765588"/>
              <a:chOff x="-2" y="0"/>
              <a:chExt cx="4571857" cy="5765588"/>
            </a:xfrm>
          </p:grpSpPr>
          <p:grpSp>
            <p:nvGrpSpPr>
              <p:cNvPr id="580" name="Google Shape;580;p51"/>
              <p:cNvGrpSpPr/>
              <p:nvPr/>
            </p:nvGrpSpPr>
            <p:grpSpPr>
              <a:xfrm>
                <a:off x="0" y="0"/>
                <a:ext cx="4571855" cy="852010"/>
                <a:chOff x="0" y="0"/>
                <a:chExt cx="4571855" cy="852010"/>
              </a:xfrm>
            </p:grpSpPr>
            <p:grpSp>
              <p:nvGrpSpPr>
                <p:cNvPr id="581" name="Google Shape;581;p51"/>
                <p:cNvGrpSpPr/>
                <p:nvPr/>
              </p:nvGrpSpPr>
              <p:grpSpPr>
                <a:xfrm>
                  <a:off x="1421435" y="0"/>
                  <a:ext cx="1693287" cy="851992"/>
                  <a:chOff x="0" y="0"/>
                  <a:chExt cx="3698748" cy="1861058"/>
                </a:xfrm>
              </p:grpSpPr>
              <p:sp>
                <p:nvSpPr>
                  <p:cNvPr id="582" name="Google Shape;582;p51"/>
                  <p:cNvSpPr/>
                  <p:nvPr/>
                </p:nvSpPr>
                <p:spPr>
                  <a:xfrm>
                    <a:off x="1232916" y="0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83" name="Google Shape;583;p51"/>
                  <p:cNvGrpSpPr/>
                  <p:nvPr/>
                </p:nvGrpSpPr>
                <p:grpSpPr>
                  <a:xfrm>
                    <a:off x="0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584" name="Google Shape;584;p51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585" name="Google Shape;585;p51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586" name="Google Shape;586;p51"/>
                  <p:cNvGrpSpPr/>
                  <p:nvPr/>
                </p:nvGrpSpPr>
                <p:grpSpPr>
                  <a:xfrm>
                    <a:off x="1232916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587" name="Google Shape;587;p51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588" name="Google Shape;588;p51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589" name="Google Shape;589;p51"/>
                  <p:cNvGrpSpPr/>
                  <p:nvPr/>
                </p:nvGrpSpPr>
                <p:grpSpPr>
                  <a:xfrm>
                    <a:off x="2465832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590" name="Google Shape;590;p51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591" name="Google Shape;591;p51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592" name="Google Shape;592;p51"/>
                <p:cNvCxnSpPr/>
                <p:nvPr/>
              </p:nvCxnSpPr>
              <p:spPr>
                <a:xfrm>
                  <a:off x="3114755" y="85201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93" name="Google Shape;593;p51"/>
                <p:cNvCxnSpPr/>
                <p:nvPr/>
              </p:nvCxnSpPr>
              <p:spPr>
                <a:xfrm>
                  <a:off x="0" y="85201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94" name="Google Shape;594;p51"/>
              <p:cNvGrpSpPr/>
              <p:nvPr/>
            </p:nvGrpSpPr>
            <p:grpSpPr>
              <a:xfrm flipH="1" rot="10800000">
                <a:off x="-2" y="4885062"/>
                <a:ext cx="4571855" cy="880526"/>
                <a:chOff x="-2" y="-970169"/>
                <a:chExt cx="4571855" cy="880526"/>
              </a:xfrm>
            </p:grpSpPr>
            <p:grpSp>
              <p:nvGrpSpPr>
                <p:cNvPr id="595" name="Google Shape;595;p51"/>
                <p:cNvGrpSpPr/>
                <p:nvPr/>
              </p:nvGrpSpPr>
              <p:grpSpPr>
                <a:xfrm>
                  <a:off x="1421433" y="-970169"/>
                  <a:ext cx="1693287" cy="880526"/>
                  <a:chOff x="-5" y="-2119186"/>
                  <a:chExt cx="3698748" cy="1923386"/>
                </a:xfrm>
              </p:grpSpPr>
              <p:sp>
                <p:nvSpPr>
                  <p:cNvPr id="596" name="Google Shape;596;p51"/>
                  <p:cNvSpPr/>
                  <p:nvPr/>
                </p:nvSpPr>
                <p:spPr>
                  <a:xfrm>
                    <a:off x="1232910" y="-2119186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97" name="Google Shape;597;p51"/>
                  <p:cNvGrpSpPr/>
                  <p:nvPr/>
                </p:nvGrpSpPr>
                <p:grpSpPr>
                  <a:xfrm>
                    <a:off x="-5" y="-874629"/>
                    <a:ext cx="1232912" cy="678829"/>
                    <a:chOff x="-5" y="-2119229"/>
                    <a:chExt cx="1232912" cy="678829"/>
                  </a:xfrm>
                </p:grpSpPr>
                <p:cxnSp>
                  <p:nvCxnSpPr>
                    <p:cNvPr id="598" name="Google Shape;598;p51"/>
                    <p:cNvCxnSpPr/>
                    <p:nvPr/>
                  </p:nvCxnSpPr>
                  <p:spPr>
                    <a:xfrm flipH="1" rot="10800000">
                      <a:off x="-5" y="-2119229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599" name="Google Shape;599;p51"/>
                    <p:cNvCxnSpPr/>
                    <p:nvPr/>
                  </p:nvCxnSpPr>
                  <p:spPr>
                    <a:xfrm rot="10800000">
                      <a:off x="616407" y="-2056900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600" name="Google Shape;600;p51"/>
                  <p:cNvGrpSpPr/>
                  <p:nvPr/>
                </p:nvGrpSpPr>
                <p:grpSpPr>
                  <a:xfrm>
                    <a:off x="1232911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601" name="Google Shape;601;p51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602" name="Google Shape;602;p51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603" name="Google Shape;603;p51"/>
                  <p:cNvGrpSpPr/>
                  <p:nvPr/>
                </p:nvGrpSpPr>
                <p:grpSpPr>
                  <a:xfrm>
                    <a:off x="2465827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604" name="Google Shape;604;p51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605" name="Google Shape;605;p51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606" name="Google Shape;606;p51"/>
                <p:cNvCxnSpPr/>
                <p:nvPr/>
              </p:nvCxnSpPr>
              <p:spPr>
                <a:xfrm>
                  <a:off x="3114753" y="-11818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07" name="Google Shape;607;p51"/>
                <p:cNvCxnSpPr/>
                <p:nvPr/>
              </p:nvCxnSpPr>
              <p:spPr>
                <a:xfrm>
                  <a:off x="-2" y="-11818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pic>
        <p:nvPicPr>
          <p:cNvPr descr="新店溪野外實察.JPG" id="608" name="Google Shape;60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7831" y="0"/>
            <a:ext cx="4426170" cy="26131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楊三郎博物館.JPG" id="609" name="Google Shape;60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7831" y="2554015"/>
            <a:ext cx="4426170" cy="2589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52"/>
          <p:cNvSpPr/>
          <p:nvPr/>
        </p:nvSpPr>
        <p:spPr>
          <a:xfrm>
            <a:off x="5929825" y="0"/>
            <a:ext cx="3214200" cy="523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5" name="Google Shape;615;p52"/>
          <p:cNvGrpSpPr/>
          <p:nvPr/>
        </p:nvGrpSpPr>
        <p:grpSpPr>
          <a:xfrm>
            <a:off x="-120528" y="2484632"/>
            <a:ext cx="4097828" cy="2389260"/>
            <a:chOff x="-697309" y="0"/>
            <a:chExt cx="6129886" cy="5765588"/>
          </a:xfrm>
        </p:grpSpPr>
        <p:sp>
          <p:nvSpPr>
            <p:cNvPr id="616" name="Google Shape;616;p52"/>
            <p:cNvSpPr txBox="1"/>
            <p:nvPr/>
          </p:nvSpPr>
          <p:spPr>
            <a:xfrm>
              <a:off x="-697309" y="824874"/>
              <a:ext cx="5864100" cy="16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Arial"/>
                <a:buNone/>
              </a:pPr>
              <a:r>
                <a:rPr b="1" i="0" lang="zh-TW" sz="4100" u="none" cap="none" strike="noStrike">
                  <a:solidFill>
                    <a:srgbClr val="CC4125"/>
                  </a:solidFill>
                  <a:latin typeface="Arial"/>
                  <a:ea typeface="Arial"/>
                  <a:cs typeface="Arial"/>
                  <a:sym typeface="Arial"/>
                </a:rPr>
                <a:t>行動學習成發</a:t>
              </a:r>
              <a:endParaRPr b="0" i="0" sz="1100" u="none" cap="none" strike="noStrike">
                <a:solidFill>
                  <a:srgbClr val="CC41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52"/>
            <p:cNvSpPr txBox="1"/>
            <p:nvPr/>
          </p:nvSpPr>
          <p:spPr>
            <a:xfrm>
              <a:off x="-431523" y="3289982"/>
              <a:ext cx="5864100" cy="194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10/20 新店溪飛覽川流影片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8" name="Google Shape;618;p52"/>
            <p:cNvGrpSpPr/>
            <p:nvPr/>
          </p:nvGrpSpPr>
          <p:grpSpPr>
            <a:xfrm>
              <a:off x="47547" y="2461875"/>
              <a:ext cx="4597815" cy="80100"/>
              <a:chOff x="0" y="116"/>
              <a:chExt cx="4597815" cy="80100"/>
            </a:xfrm>
          </p:grpSpPr>
          <p:sp>
            <p:nvSpPr>
              <p:cNvPr id="619" name="Google Shape;619;p52"/>
              <p:cNvSpPr/>
              <p:nvPr/>
            </p:nvSpPr>
            <p:spPr>
              <a:xfrm flipH="1" rot="10800000">
                <a:off x="2239170" y="116"/>
                <a:ext cx="80100" cy="801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20" name="Google Shape;620;p52"/>
              <p:cNvCxnSpPr/>
              <p:nvPr/>
            </p:nvCxnSpPr>
            <p:spPr>
              <a:xfrm>
                <a:off x="0" y="27829"/>
                <a:ext cx="20772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21" name="Google Shape;621;p52"/>
              <p:cNvCxnSpPr/>
              <p:nvPr/>
            </p:nvCxnSpPr>
            <p:spPr>
              <a:xfrm>
                <a:off x="2488215" y="27829"/>
                <a:ext cx="21096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622" name="Google Shape;622;p52"/>
            <p:cNvGrpSpPr/>
            <p:nvPr/>
          </p:nvGrpSpPr>
          <p:grpSpPr>
            <a:xfrm>
              <a:off x="15051" y="0"/>
              <a:ext cx="4571857" cy="5765588"/>
              <a:chOff x="-2" y="0"/>
              <a:chExt cx="4571857" cy="5765588"/>
            </a:xfrm>
          </p:grpSpPr>
          <p:grpSp>
            <p:nvGrpSpPr>
              <p:cNvPr id="623" name="Google Shape;623;p52"/>
              <p:cNvGrpSpPr/>
              <p:nvPr/>
            </p:nvGrpSpPr>
            <p:grpSpPr>
              <a:xfrm>
                <a:off x="0" y="0"/>
                <a:ext cx="4571855" cy="852010"/>
                <a:chOff x="0" y="0"/>
                <a:chExt cx="4571855" cy="852010"/>
              </a:xfrm>
            </p:grpSpPr>
            <p:grpSp>
              <p:nvGrpSpPr>
                <p:cNvPr id="624" name="Google Shape;624;p52"/>
                <p:cNvGrpSpPr/>
                <p:nvPr/>
              </p:nvGrpSpPr>
              <p:grpSpPr>
                <a:xfrm>
                  <a:off x="1421435" y="0"/>
                  <a:ext cx="1693287" cy="851992"/>
                  <a:chOff x="0" y="0"/>
                  <a:chExt cx="3698748" cy="1861058"/>
                </a:xfrm>
              </p:grpSpPr>
              <p:sp>
                <p:nvSpPr>
                  <p:cNvPr id="625" name="Google Shape;625;p52"/>
                  <p:cNvSpPr/>
                  <p:nvPr/>
                </p:nvSpPr>
                <p:spPr>
                  <a:xfrm>
                    <a:off x="1232916" y="0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626" name="Google Shape;626;p52"/>
                  <p:cNvGrpSpPr/>
                  <p:nvPr/>
                </p:nvGrpSpPr>
                <p:grpSpPr>
                  <a:xfrm>
                    <a:off x="0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627" name="Google Shape;627;p52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628" name="Google Shape;628;p52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629" name="Google Shape;629;p52"/>
                  <p:cNvGrpSpPr/>
                  <p:nvPr/>
                </p:nvGrpSpPr>
                <p:grpSpPr>
                  <a:xfrm>
                    <a:off x="1232916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630" name="Google Shape;630;p52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631" name="Google Shape;631;p52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632" name="Google Shape;632;p52"/>
                  <p:cNvGrpSpPr/>
                  <p:nvPr/>
                </p:nvGrpSpPr>
                <p:grpSpPr>
                  <a:xfrm>
                    <a:off x="2465832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633" name="Google Shape;633;p52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634" name="Google Shape;634;p52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635" name="Google Shape;635;p52"/>
                <p:cNvCxnSpPr/>
                <p:nvPr/>
              </p:nvCxnSpPr>
              <p:spPr>
                <a:xfrm>
                  <a:off x="3114755" y="85201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36" name="Google Shape;636;p52"/>
                <p:cNvCxnSpPr/>
                <p:nvPr/>
              </p:nvCxnSpPr>
              <p:spPr>
                <a:xfrm>
                  <a:off x="0" y="85201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37" name="Google Shape;637;p52"/>
              <p:cNvGrpSpPr/>
              <p:nvPr/>
            </p:nvGrpSpPr>
            <p:grpSpPr>
              <a:xfrm flipH="1" rot="10800000">
                <a:off x="-2" y="4885062"/>
                <a:ext cx="4571855" cy="880526"/>
                <a:chOff x="-2" y="-970169"/>
                <a:chExt cx="4571855" cy="880526"/>
              </a:xfrm>
            </p:grpSpPr>
            <p:grpSp>
              <p:nvGrpSpPr>
                <p:cNvPr id="638" name="Google Shape;638;p52"/>
                <p:cNvGrpSpPr/>
                <p:nvPr/>
              </p:nvGrpSpPr>
              <p:grpSpPr>
                <a:xfrm>
                  <a:off x="1421433" y="-970169"/>
                  <a:ext cx="1693287" cy="880526"/>
                  <a:chOff x="-5" y="-2119186"/>
                  <a:chExt cx="3698748" cy="1923386"/>
                </a:xfrm>
              </p:grpSpPr>
              <p:sp>
                <p:nvSpPr>
                  <p:cNvPr id="639" name="Google Shape;639;p52"/>
                  <p:cNvSpPr/>
                  <p:nvPr/>
                </p:nvSpPr>
                <p:spPr>
                  <a:xfrm>
                    <a:off x="1232910" y="-2119186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640" name="Google Shape;640;p52"/>
                  <p:cNvGrpSpPr/>
                  <p:nvPr/>
                </p:nvGrpSpPr>
                <p:grpSpPr>
                  <a:xfrm>
                    <a:off x="-5" y="-874629"/>
                    <a:ext cx="1232912" cy="678829"/>
                    <a:chOff x="-5" y="-2119229"/>
                    <a:chExt cx="1232912" cy="678829"/>
                  </a:xfrm>
                </p:grpSpPr>
                <p:cxnSp>
                  <p:nvCxnSpPr>
                    <p:cNvPr id="641" name="Google Shape;641;p52"/>
                    <p:cNvCxnSpPr/>
                    <p:nvPr/>
                  </p:nvCxnSpPr>
                  <p:spPr>
                    <a:xfrm flipH="1" rot="10800000">
                      <a:off x="-5" y="-2119229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642" name="Google Shape;642;p52"/>
                    <p:cNvCxnSpPr/>
                    <p:nvPr/>
                  </p:nvCxnSpPr>
                  <p:spPr>
                    <a:xfrm rot="10800000">
                      <a:off x="616407" y="-2056900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643" name="Google Shape;643;p52"/>
                  <p:cNvGrpSpPr/>
                  <p:nvPr/>
                </p:nvGrpSpPr>
                <p:grpSpPr>
                  <a:xfrm>
                    <a:off x="1232911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644" name="Google Shape;644;p52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645" name="Google Shape;645;p52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646" name="Google Shape;646;p52"/>
                  <p:cNvGrpSpPr/>
                  <p:nvPr/>
                </p:nvGrpSpPr>
                <p:grpSpPr>
                  <a:xfrm>
                    <a:off x="2465827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647" name="Google Shape;647;p52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648" name="Google Shape;648;p52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649" name="Google Shape;649;p52"/>
                <p:cNvCxnSpPr/>
                <p:nvPr/>
              </p:nvCxnSpPr>
              <p:spPr>
                <a:xfrm>
                  <a:off x="3114753" y="-11818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50" name="Google Shape;650;p52"/>
                <p:cNvCxnSpPr/>
                <p:nvPr/>
              </p:nvCxnSpPr>
              <p:spPr>
                <a:xfrm>
                  <a:off x="-2" y="-11818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sp>
        <p:nvSpPr>
          <p:cNvPr id="651" name="Google Shape;651;p52"/>
          <p:cNvSpPr txBox="1"/>
          <p:nvPr>
            <p:ph idx="1" type="body"/>
          </p:nvPr>
        </p:nvSpPr>
        <p:spPr>
          <a:xfrm>
            <a:off x="210364" y="461141"/>
            <a:ext cx="3622800" cy="13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</a:pPr>
            <a:r>
              <a:rPr b="1" i="0" lang="zh-TW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結合Google Earth  飛覽功能製作，鳥瞰新店溪流域特色景點</a:t>
            </a:r>
            <a:endParaRPr b="0" i="0" sz="12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652" name="Google Shape;65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5615" y="130065"/>
            <a:ext cx="5088320" cy="3082349"/>
          </a:xfrm>
          <a:prstGeom prst="rect">
            <a:avLst/>
          </a:prstGeom>
          <a:noFill/>
          <a:ln cap="flat" cmpd="sng" w="762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grpSp>
        <p:nvGrpSpPr>
          <p:cNvPr id="653" name="Google Shape;653;p52"/>
          <p:cNvGrpSpPr/>
          <p:nvPr/>
        </p:nvGrpSpPr>
        <p:grpSpPr>
          <a:xfrm>
            <a:off x="4516821" y="2163818"/>
            <a:ext cx="4150350" cy="2826000"/>
            <a:chOff x="6022428" y="2885090"/>
            <a:chExt cx="5533800" cy="3768000"/>
          </a:xfrm>
        </p:grpSpPr>
        <p:grpSp>
          <p:nvGrpSpPr>
            <p:cNvPr id="654" name="Google Shape;654;p52"/>
            <p:cNvGrpSpPr/>
            <p:nvPr/>
          </p:nvGrpSpPr>
          <p:grpSpPr>
            <a:xfrm>
              <a:off x="6022428" y="2885090"/>
              <a:ext cx="5533800" cy="3768000"/>
              <a:chOff x="6022428" y="2885090"/>
              <a:chExt cx="5533800" cy="3768000"/>
            </a:xfrm>
          </p:grpSpPr>
          <p:sp>
            <p:nvSpPr>
              <p:cNvPr id="655" name="Google Shape;655;p52"/>
              <p:cNvSpPr/>
              <p:nvPr/>
            </p:nvSpPr>
            <p:spPr>
              <a:xfrm>
                <a:off x="6022428" y="2885090"/>
                <a:ext cx="5533800" cy="3768000"/>
              </a:xfrm>
              <a:prstGeom prst="wedgeRectCallout">
                <a:avLst>
                  <a:gd fmla="val 31295" name="adj1"/>
                  <a:gd fmla="val -59676" name="adj2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56" name="Google Shape;656;p5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085489" y="2955136"/>
                <a:ext cx="5391808" cy="36414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57" name="Google Shape;657;p52"/>
            <p:cNvSpPr txBox="1"/>
            <p:nvPr/>
          </p:nvSpPr>
          <p:spPr>
            <a:xfrm>
              <a:off x="7898534" y="3011200"/>
              <a:ext cx="2892900" cy="584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自來水博物館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8" name="Google Shape;658;p52"/>
          <p:cNvSpPr/>
          <p:nvPr/>
        </p:nvSpPr>
        <p:spPr>
          <a:xfrm>
            <a:off x="4067507" y="1470134"/>
            <a:ext cx="2223000" cy="405900"/>
          </a:xfrm>
          <a:prstGeom prst="wedgeRectCallout">
            <a:avLst>
              <a:gd fmla="val 65151" name="adj1"/>
              <a:gd fmla="val 10227" name="adj2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楊三郎博物館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52"/>
          <p:cNvSpPr/>
          <p:nvPr/>
        </p:nvSpPr>
        <p:spPr>
          <a:xfrm>
            <a:off x="7066893" y="658210"/>
            <a:ext cx="1233600" cy="405900"/>
          </a:xfrm>
          <a:prstGeom prst="wedgeRectCallout">
            <a:avLst>
              <a:gd fmla="val -44424" name="adj1"/>
              <a:gd fmla="val 115082" name="adj2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紀州庵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52"/>
          <p:cNvSpPr/>
          <p:nvPr/>
        </p:nvSpPr>
        <p:spPr>
          <a:xfrm>
            <a:off x="5249917" y="370489"/>
            <a:ext cx="1450200" cy="405900"/>
          </a:xfrm>
          <a:prstGeom prst="wedgeRectCallout">
            <a:avLst>
              <a:gd fmla="val -28120" name="adj1"/>
              <a:gd fmla="val 106344" name="adj2"/>
            </a:avLst>
          </a:prstGeom>
          <a:solidFill>
            <a:srgbClr val="FFC000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華江高中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53"/>
          <p:cNvGrpSpPr/>
          <p:nvPr/>
        </p:nvGrpSpPr>
        <p:grpSpPr>
          <a:xfrm>
            <a:off x="-196728" y="2484632"/>
            <a:ext cx="3920151" cy="2389260"/>
            <a:chOff x="-697309" y="0"/>
            <a:chExt cx="5864100" cy="5765588"/>
          </a:xfrm>
        </p:grpSpPr>
        <p:sp>
          <p:nvSpPr>
            <p:cNvPr id="666" name="Google Shape;666;p53"/>
            <p:cNvSpPr txBox="1"/>
            <p:nvPr/>
          </p:nvSpPr>
          <p:spPr>
            <a:xfrm>
              <a:off x="-697309" y="824874"/>
              <a:ext cx="5864100" cy="16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Arial"/>
                <a:buNone/>
              </a:pPr>
              <a:r>
                <a:rPr b="1" i="0" lang="zh-TW" sz="4100" u="none" cap="none" strike="noStrike">
                  <a:solidFill>
                    <a:srgbClr val="CC4125"/>
                  </a:solidFill>
                  <a:latin typeface="Arial"/>
                  <a:ea typeface="Arial"/>
                  <a:cs typeface="Arial"/>
                  <a:sym typeface="Arial"/>
                </a:rPr>
                <a:t>行動學習成發</a:t>
              </a:r>
              <a:endParaRPr b="0" i="0" sz="1100" u="none" cap="none" strike="noStrike">
                <a:solidFill>
                  <a:srgbClr val="CC41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53"/>
            <p:cNvSpPr txBox="1"/>
            <p:nvPr/>
          </p:nvSpPr>
          <p:spPr>
            <a:xfrm>
              <a:off x="-431524" y="3289982"/>
              <a:ext cx="5586000" cy="194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新店溪VR探索闖關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53"/>
            <p:cNvGrpSpPr/>
            <p:nvPr/>
          </p:nvGrpSpPr>
          <p:grpSpPr>
            <a:xfrm>
              <a:off x="47547" y="2461875"/>
              <a:ext cx="4597815" cy="80100"/>
              <a:chOff x="0" y="116"/>
              <a:chExt cx="4597815" cy="80100"/>
            </a:xfrm>
          </p:grpSpPr>
          <p:sp>
            <p:nvSpPr>
              <p:cNvPr id="669" name="Google Shape;669;p53"/>
              <p:cNvSpPr/>
              <p:nvPr/>
            </p:nvSpPr>
            <p:spPr>
              <a:xfrm flipH="1" rot="10800000">
                <a:off x="2239170" y="116"/>
                <a:ext cx="80100" cy="801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70" name="Google Shape;670;p53"/>
              <p:cNvCxnSpPr/>
              <p:nvPr/>
            </p:nvCxnSpPr>
            <p:spPr>
              <a:xfrm>
                <a:off x="0" y="27829"/>
                <a:ext cx="20772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71" name="Google Shape;671;p53"/>
              <p:cNvCxnSpPr/>
              <p:nvPr/>
            </p:nvCxnSpPr>
            <p:spPr>
              <a:xfrm>
                <a:off x="2488215" y="27829"/>
                <a:ext cx="21096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672" name="Google Shape;672;p53"/>
            <p:cNvGrpSpPr/>
            <p:nvPr/>
          </p:nvGrpSpPr>
          <p:grpSpPr>
            <a:xfrm>
              <a:off x="15051" y="0"/>
              <a:ext cx="4571857" cy="5765588"/>
              <a:chOff x="-2" y="0"/>
              <a:chExt cx="4571857" cy="5765588"/>
            </a:xfrm>
          </p:grpSpPr>
          <p:grpSp>
            <p:nvGrpSpPr>
              <p:cNvPr id="673" name="Google Shape;673;p53"/>
              <p:cNvGrpSpPr/>
              <p:nvPr/>
            </p:nvGrpSpPr>
            <p:grpSpPr>
              <a:xfrm>
                <a:off x="0" y="0"/>
                <a:ext cx="4571855" cy="852010"/>
                <a:chOff x="0" y="0"/>
                <a:chExt cx="4571855" cy="852010"/>
              </a:xfrm>
            </p:grpSpPr>
            <p:grpSp>
              <p:nvGrpSpPr>
                <p:cNvPr id="674" name="Google Shape;674;p53"/>
                <p:cNvGrpSpPr/>
                <p:nvPr/>
              </p:nvGrpSpPr>
              <p:grpSpPr>
                <a:xfrm>
                  <a:off x="1421435" y="0"/>
                  <a:ext cx="1693287" cy="851992"/>
                  <a:chOff x="0" y="0"/>
                  <a:chExt cx="3698748" cy="1861058"/>
                </a:xfrm>
              </p:grpSpPr>
              <p:sp>
                <p:nvSpPr>
                  <p:cNvPr id="675" name="Google Shape;675;p53"/>
                  <p:cNvSpPr/>
                  <p:nvPr/>
                </p:nvSpPr>
                <p:spPr>
                  <a:xfrm>
                    <a:off x="1232916" y="0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676" name="Google Shape;676;p53"/>
                  <p:cNvGrpSpPr/>
                  <p:nvPr/>
                </p:nvGrpSpPr>
                <p:grpSpPr>
                  <a:xfrm>
                    <a:off x="0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677" name="Google Shape;677;p53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678" name="Google Shape;678;p53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679" name="Google Shape;679;p53"/>
                  <p:cNvGrpSpPr/>
                  <p:nvPr/>
                </p:nvGrpSpPr>
                <p:grpSpPr>
                  <a:xfrm>
                    <a:off x="1232916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680" name="Google Shape;680;p53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681" name="Google Shape;681;p53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682" name="Google Shape;682;p53"/>
                  <p:cNvGrpSpPr/>
                  <p:nvPr/>
                </p:nvGrpSpPr>
                <p:grpSpPr>
                  <a:xfrm>
                    <a:off x="2465832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683" name="Google Shape;683;p53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684" name="Google Shape;684;p53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685" name="Google Shape;685;p53"/>
                <p:cNvCxnSpPr/>
                <p:nvPr/>
              </p:nvCxnSpPr>
              <p:spPr>
                <a:xfrm>
                  <a:off x="3114755" y="85201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686" name="Google Shape;686;p53"/>
                <p:cNvCxnSpPr/>
                <p:nvPr/>
              </p:nvCxnSpPr>
              <p:spPr>
                <a:xfrm>
                  <a:off x="0" y="85201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687" name="Google Shape;687;p53"/>
              <p:cNvGrpSpPr/>
              <p:nvPr/>
            </p:nvGrpSpPr>
            <p:grpSpPr>
              <a:xfrm flipH="1" rot="10800000">
                <a:off x="-2" y="4885062"/>
                <a:ext cx="4571855" cy="880526"/>
                <a:chOff x="-2" y="-970169"/>
                <a:chExt cx="4571855" cy="880526"/>
              </a:xfrm>
            </p:grpSpPr>
            <p:grpSp>
              <p:nvGrpSpPr>
                <p:cNvPr id="688" name="Google Shape;688;p53"/>
                <p:cNvGrpSpPr/>
                <p:nvPr/>
              </p:nvGrpSpPr>
              <p:grpSpPr>
                <a:xfrm>
                  <a:off x="1421433" y="-970169"/>
                  <a:ext cx="1693287" cy="880526"/>
                  <a:chOff x="-5" y="-2119186"/>
                  <a:chExt cx="3698748" cy="1923386"/>
                </a:xfrm>
              </p:grpSpPr>
              <p:sp>
                <p:nvSpPr>
                  <p:cNvPr id="689" name="Google Shape;689;p53"/>
                  <p:cNvSpPr/>
                  <p:nvPr/>
                </p:nvSpPr>
                <p:spPr>
                  <a:xfrm>
                    <a:off x="1232910" y="-2119186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690" name="Google Shape;690;p53"/>
                  <p:cNvGrpSpPr/>
                  <p:nvPr/>
                </p:nvGrpSpPr>
                <p:grpSpPr>
                  <a:xfrm>
                    <a:off x="-5" y="-874629"/>
                    <a:ext cx="1232912" cy="678829"/>
                    <a:chOff x="-5" y="-2119229"/>
                    <a:chExt cx="1232912" cy="678829"/>
                  </a:xfrm>
                </p:grpSpPr>
                <p:cxnSp>
                  <p:nvCxnSpPr>
                    <p:cNvPr id="691" name="Google Shape;691;p53"/>
                    <p:cNvCxnSpPr/>
                    <p:nvPr/>
                  </p:nvCxnSpPr>
                  <p:spPr>
                    <a:xfrm flipH="1" rot="10800000">
                      <a:off x="-5" y="-2119229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692" name="Google Shape;692;p53"/>
                    <p:cNvCxnSpPr/>
                    <p:nvPr/>
                  </p:nvCxnSpPr>
                  <p:spPr>
                    <a:xfrm rot="10800000">
                      <a:off x="616407" y="-2056900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693" name="Google Shape;693;p53"/>
                  <p:cNvGrpSpPr/>
                  <p:nvPr/>
                </p:nvGrpSpPr>
                <p:grpSpPr>
                  <a:xfrm>
                    <a:off x="1232911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694" name="Google Shape;694;p53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695" name="Google Shape;695;p53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696" name="Google Shape;696;p53"/>
                  <p:cNvGrpSpPr/>
                  <p:nvPr/>
                </p:nvGrpSpPr>
                <p:grpSpPr>
                  <a:xfrm>
                    <a:off x="2465827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697" name="Google Shape;697;p53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698" name="Google Shape;698;p53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699" name="Google Shape;699;p53"/>
                <p:cNvCxnSpPr/>
                <p:nvPr/>
              </p:nvCxnSpPr>
              <p:spPr>
                <a:xfrm>
                  <a:off x="3114753" y="-11818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00" name="Google Shape;700;p53"/>
                <p:cNvCxnSpPr/>
                <p:nvPr/>
              </p:nvCxnSpPr>
              <p:spPr>
                <a:xfrm>
                  <a:off x="-2" y="-11818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pic>
        <p:nvPicPr>
          <p:cNvPr id="701" name="Google Shape;701;p53"/>
          <p:cNvPicPr preferRelativeResize="0"/>
          <p:nvPr/>
        </p:nvPicPr>
        <p:blipFill rotWithShape="1">
          <a:blip r:embed="rId3">
            <a:alphaModFix/>
          </a:blip>
          <a:srcRect b="0" l="1248" r="1926" t="0"/>
          <a:stretch/>
        </p:blipFill>
        <p:spPr>
          <a:xfrm>
            <a:off x="2991511" y="11825"/>
            <a:ext cx="6124903" cy="2696642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53"/>
          <p:cNvSpPr txBox="1"/>
          <p:nvPr>
            <p:ph idx="1" type="body"/>
          </p:nvPr>
        </p:nvSpPr>
        <p:spPr>
          <a:xfrm>
            <a:off x="210364" y="461141"/>
            <a:ext cx="2863800" cy="19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</a:pPr>
            <a:r>
              <a:rPr b="1" i="0" lang="zh-TW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360° Co-Space跨越時空限制，將實景加值帶入教室置身探索</a:t>
            </a:r>
            <a:endParaRPr b="0" i="0" sz="12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703" name="Google Shape;703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5109" y="2814140"/>
            <a:ext cx="3349769" cy="2057397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704" name="Google Shape;704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94319" y="2390740"/>
            <a:ext cx="2442418" cy="2693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5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t/>
            </a:r>
            <a:endParaRPr b="1" i="0" sz="2800" u="none" cap="none" strike="noStrike">
              <a:solidFill>
                <a:schemeClr val="dk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710" name="Google Shape;710;p5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</a:pPr>
            <a:r>
              <a:t/>
            </a:r>
            <a:endParaRPr b="0" i="0" sz="1300" u="none" cap="none" strike="noStrik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11" name="Google Shape;71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7"/>
            <a:ext cx="9143999" cy="5142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6286600" cy="470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56"/>
          <p:cNvSpPr/>
          <p:nvPr/>
        </p:nvSpPr>
        <p:spPr>
          <a:xfrm>
            <a:off x="5929825" y="0"/>
            <a:ext cx="32142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2" name="Google Shape;722;p56"/>
          <p:cNvGrpSpPr/>
          <p:nvPr/>
        </p:nvGrpSpPr>
        <p:grpSpPr>
          <a:xfrm>
            <a:off x="-44328" y="2484632"/>
            <a:ext cx="3920151" cy="2389260"/>
            <a:chOff x="-697309" y="0"/>
            <a:chExt cx="5864100" cy="5765588"/>
          </a:xfrm>
        </p:grpSpPr>
        <p:sp>
          <p:nvSpPr>
            <p:cNvPr id="723" name="Google Shape;723;p56"/>
            <p:cNvSpPr txBox="1"/>
            <p:nvPr/>
          </p:nvSpPr>
          <p:spPr>
            <a:xfrm>
              <a:off x="-697309" y="1008754"/>
              <a:ext cx="5864100" cy="16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Arial"/>
                <a:buNone/>
              </a:pPr>
              <a:r>
                <a:rPr b="1" i="0" lang="zh-TW" sz="3400" u="none" cap="none" strike="noStrike">
                  <a:solidFill>
                    <a:srgbClr val="CC4125"/>
                  </a:solidFill>
                  <a:latin typeface="Arial"/>
                  <a:ea typeface="Arial"/>
                  <a:cs typeface="Arial"/>
                  <a:sym typeface="Arial"/>
                </a:rPr>
                <a:t>瓦磘溝走讀與培訓</a:t>
              </a:r>
              <a:endParaRPr b="0" i="0" sz="600" u="none" cap="none" strike="noStrike">
                <a:solidFill>
                  <a:srgbClr val="CC41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56"/>
            <p:cNvSpPr txBox="1"/>
            <p:nvPr/>
          </p:nvSpPr>
          <p:spPr>
            <a:xfrm>
              <a:off x="-247742" y="2738332"/>
              <a:ext cx="5288400" cy="194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12/10 攜手願景走讀</a:t>
              </a:r>
              <a:endPara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2/1~2 小導遊培訓營</a:t>
              </a:r>
              <a:endPara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25" name="Google Shape;725;p56"/>
            <p:cNvGrpSpPr/>
            <p:nvPr/>
          </p:nvGrpSpPr>
          <p:grpSpPr>
            <a:xfrm>
              <a:off x="47547" y="2461875"/>
              <a:ext cx="4597815" cy="80100"/>
              <a:chOff x="0" y="116"/>
              <a:chExt cx="4597815" cy="80100"/>
            </a:xfrm>
          </p:grpSpPr>
          <p:sp>
            <p:nvSpPr>
              <p:cNvPr id="726" name="Google Shape;726;p56"/>
              <p:cNvSpPr/>
              <p:nvPr/>
            </p:nvSpPr>
            <p:spPr>
              <a:xfrm flipH="1" rot="10800000">
                <a:off x="2239170" y="116"/>
                <a:ext cx="80100" cy="801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27" name="Google Shape;727;p56"/>
              <p:cNvCxnSpPr/>
              <p:nvPr/>
            </p:nvCxnSpPr>
            <p:spPr>
              <a:xfrm>
                <a:off x="0" y="27829"/>
                <a:ext cx="20772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28" name="Google Shape;728;p56"/>
              <p:cNvCxnSpPr/>
              <p:nvPr/>
            </p:nvCxnSpPr>
            <p:spPr>
              <a:xfrm>
                <a:off x="2488215" y="27829"/>
                <a:ext cx="21096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729" name="Google Shape;729;p56"/>
            <p:cNvGrpSpPr/>
            <p:nvPr/>
          </p:nvGrpSpPr>
          <p:grpSpPr>
            <a:xfrm>
              <a:off x="15051" y="0"/>
              <a:ext cx="4571857" cy="5765588"/>
              <a:chOff x="-2" y="0"/>
              <a:chExt cx="4571857" cy="5765588"/>
            </a:xfrm>
          </p:grpSpPr>
          <p:grpSp>
            <p:nvGrpSpPr>
              <p:cNvPr id="730" name="Google Shape;730;p56"/>
              <p:cNvGrpSpPr/>
              <p:nvPr/>
            </p:nvGrpSpPr>
            <p:grpSpPr>
              <a:xfrm>
                <a:off x="0" y="0"/>
                <a:ext cx="4571855" cy="852010"/>
                <a:chOff x="0" y="0"/>
                <a:chExt cx="4571855" cy="852010"/>
              </a:xfrm>
            </p:grpSpPr>
            <p:grpSp>
              <p:nvGrpSpPr>
                <p:cNvPr id="731" name="Google Shape;731;p56"/>
                <p:cNvGrpSpPr/>
                <p:nvPr/>
              </p:nvGrpSpPr>
              <p:grpSpPr>
                <a:xfrm>
                  <a:off x="1421435" y="0"/>
                  <a:ext cx="1693287" cy="851992"/>
                  <a:chOff x="0" y="0"/>
                  <a:chExt cx="3698748" cy="1861058"/>
                </a:xfrm>
              </p:grpSpPr>
              <p:sp>
                <p:nvSpPr>
                  <p:cNvPr id="732" name="Google Shape;732;p56"/>
                  <p:cNvSpPr/>
                  <p:nvPr/>
                </p:nvSpPr>
                <p:spPr>
                  <a:xfrm>
                    <a:off x="1232916" y="0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733" name="Google Shape;733;p56"/>
                  <p:cNvGrpSpPr/>
                  <p:nvPr/>
                </p:nvGrpSpPr>
                <p:grpSpPr>
                  <a:xfrm>
                    <a:off x="0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734" name="Google Shape;734;p56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735" name="Google Shape;735;p56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736" name="Google Shape;736;p56"/>
                  <p:cNvGrpSpPr/>
                  <p:nvPr/>
                </p:nvGrpSpPr>
                <p:grpSpPr>
                  <a:xfrm>
                    <a:off x="1232916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737" name="Google Shape;737;p56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738" name="Google Shape;738;p56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739" name="Google Shape;739;p56"/>
                  <p:cNvGrpSpPr/>
                  <p:nvPr/>
                </p:nvGrpSpPr>
                <p:grpSpPr>
                  <a:xfrm>
                    <a:off x="2465832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740" name="Google Shape;740;p56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741" name="Google Shape;741;p56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742" name="Google Shape;742;p56"/>
                <p:cNvCxnSpPr/>
                <p:nvPr/>
              </p:nvCxnSpPr>
              <p:spPr>
                <a:xfrm>
                  <a:off x="3114755" y="85201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43" name="Google Shape;743;p56"/>
                <p:cNvCxnSpPr/>
                <p:nvPr/>
              </p:nvCxnSpPr>
              <p:spPr>
                <a:xfrm>
                  <a:off x="0" y="85201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744" name="Google Shape;744;p56"/>
              <p:cNvGrpSpPr/>
              <p:nvPr/>
            </p:nvGrpSpPr>
            <p:grpSpPr>
              <a:xfrm flipH="1" rot="10800000">
                <a:off x="-2" y="4885062"/>
                <a:ext cx="4571855" cy="880526"/>
                <a:chOff x="-2" y="-970169"/>
                <a:chExt cx="4571855" cy="880526"/>
              </a:xfrm>
            </p:grpSpPr>
            <p:grpSp>
              <p:nvGrpSpPr>
                <p:cNvPr id="745" name="Google Shape;745;p56"/>
                <p:cNvGrpSpPr/>
                <p:nvPr/>
              </p:nvGrpSpPr>
              <p:grpSpPr>
                <a:xfrm>
                  <a:off x="1421433" y="-970169"/>
                  <a:ext cx="1693287" cy="880526"/>
                  <a:chOff x="-5" y="-2119186"/>
                  <a:chExt cx="3698748" cy="1923386"/>
                </a:xfrm>
              </p:grpSpPr>
              <p:sp>
                <p:nvSpPr>
                  <p:cNvPr id="746" name="Google Shape;746;p56"/>
                  <p:cNvSpPr/>
                  <p:nvPr/>
                </p:nvSpPr>
                <p:spPr>
                  <a:xfrm>
                    <a:off x="1232910" y="-2119186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747" name="Google Shape;747;p56"/>
                  <p:cNvGrpSpPr/>
                  <p:nvPr/>
                </p:nvGrpSpPr>
                <p:grpSpPr>
                  <a:xfrm>
                    <a:off x="-5" y="-874629"/>
                    <a:ext cx="1232912" cy="678829"/>
                    <a:chOff x="-5" y="-2119229"/>
                    <a:chExt cx="1232912" cy="678829"/>
                  </a:xfrm>
                </p:grpSpPr>
                <p:cxnSp>
                  <p:nvCxnSpPr>
                    <p:cNvPr id="748" name="Google Shape;748;p56"/>
                    <p:cNvCxnSpPr/>
                    <p:nvPr/>
                  </p:nvCxnSpPr>
                  <p:spPr>
                    <a:xfrm flipH="1" rot="10800000">
                      <a:off x="-5" y="-2119229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749" name="Google Shape;749;p56"/>
                    <p:cNvCxnSpPr/>
                    <p:nvPr/>
                  </p:nvCxnSpPr>
                  <p:spPr>
                    <a:xfrm rot="10800000">
                      <a:off x="616407" y="-2056900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750" name="Google Shape;750;p56"/>
                  <p:cNvGrpSpPr/>
                  <p:nvPr/>
                </p:nvGrpSpPr>
                <p:grpSpPr>
                  <a:xfrm>
                    <a:off x="1232911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751" name="Google Shape;751;p56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752" name="Google Shape;752;p56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753" name="Google Shape;753;p56"/>
                  <p:cNvGrpSpPr/>
                  <p:nvPr/>
                </p:nvGrpSpPr>
                <p:grpSpPr>
                  <a:xfrm>
                    <a:off x="2465827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754" name="Google Shape;754;p56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755" name="Google Shape;755;p56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756" name="Google Shape;756;p56"/>
                <p:cNvCxnSpPr/>
                <p:nvPr/>
              </p:nvCxnSpPr>
              <p:spPr>
                <a:xfrm>
                  <a:off x="3114753" y="-11818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757" name="Google Shape;757;p56"/>
                <p:cNvCxnSpPr/>
                <p:nvPr/>
              </p:nvCxnSpPr>
              <p:spPr>
                <a:xfrm>
                  <a:off x="-2" y="-11818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pic>
        <p:nvPicPr>
          <p:cNvPr id="758" name="Google Shape;758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7436" y="230591"/>
            <a:ext cx="5123793" cy="4782839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56"/>
          <p:cNvSpPr txBox="1"/>
          <p:nvPr>
            <p:ph idx="1" type="body"/>
          </p:nvPr>
        </p:nvSpPr>
        <p:spPr>
          <a:xfrm>
            <a:off x="212831" y="443318"/>
            <a:ext cx="3783900" cy="12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</a:pPr>
            <a:r>
              <a:rPr b="1" i="0" lang="zh-TW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走讀身旁瓦磘溝流域，探索文史、生態與     社區的水共生脈絡</a:t>
            </a:r>
            <a:endParaRPr b="0" i="0" sz="12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0"/>
          <p:cNvSpPr txBox="1"/>
          <p:nvPr>
            <p:ph type="title"/>
          </p:nvPr>
        </p:nvSpPr>
        <p:spPr>
          <a:xfrm>
            <a:off x="115800" y="432825"/>
            <a:ext cx="6194100" cy="13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b="0" i="0" lang="zh-TW" sz="36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世界IQ前二十名國家（地區）</a:t>
            </a:r>
            <a:endParaRPr b="0" i="0" sz="36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t/>
            </a:r>
            <a:endParaRPr b="0" i="0" sz="4800" u="none" cap="none" strike="noStrike">
              <a:solidFill>
                <a:srgbClr val="434343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359" name="Google Shape;359;p30"/>
          <p:cNvSpPr txBox="1"/>
          <p:nvPr>
            <p:ph idx="1" type="body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None/>
            </a:pPr>
            <a:r>
              <a:t/>
            </a:r>
            <a:endParaRPr b="0" i="0" sz="18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60" name="Google Shape;36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200" y="1348963"/>
            <a:ext cx="2635826" cy="323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1725" y="1400125"/>
            <a:ext cx="2571624" cy="300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4" name="Google Shape;764;p57"/>
          <p:cNvGraphicFramePr/>
          <p:nvPr/>
        </p:nvGraphicFramePr>
        <p:xfrm>
          <a:off x="268138" y="320100"/>
          <a:ext cx="3000000" cy="3000000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B3DFDF"/>
                    </a:gs>
                    <a:gs pos="35000">
                      <a:srgbClr val="CAE8E8"/>
                    </a:gs>
                    <a:gs pos="100000">
                      <a:srgbClr val="EBF5F5"/>
                    </a:gs>
                  </a:gsLst>
                  <a:lin ang="16200038" scaled="0"/>
                </a:gradFill>
                <a:tableStyleId>{A5D321F9-1F83-48BB-9947-4A37842625B2}</a:tableStyleId>
              </a:tblPr>
              <a:tblGrid>
                <a:gridCol w="2197200"/>
                <a:gridCol w="3068725"/>
                <a:gridCol w="3292800"/>
              </a:tblGrid>
              <a:tr h="1024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solidFill>
                            <a:srgbClr val="002060"/>
                          </a:solidFill>
                        </a:rPr>
                        <a:t>明師中醫</a:t>
                      </a:r>
                      <a:endParaRPr b="1" sz="2400" u="none" cap="none" strike="noStrike">
                        <a:solidFill>
                          <a:srgbClr val="00206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solidFill>
                            <a:srgbClr val="002060"/>
                          </a:solidFill>
                        </a:rPr>
                        <a:t>中永和分界，中永和地區發展史與族群</a:t>
                      </a:r>
                      <a:endParaRPr b="1" sz="2400" u="none" cap="none" strike="noStrike">
                        <a:solidFill>
                          <a:srgbClr val="00206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solidFill>
                            <a:srgbClr val="002060"/>
                          </a:solidFill>
                        </a:rPr>
                        <a:t>使用GPS定位並標記</a:t>
                      </a:r>
                      <a:endParaRPr b="1" sz="2400" u="none" cap="none" strike="noStrike">
                        <a:solidFill>
                          <a:srgbClr val="00206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68575" marL="68575"/>
                </a:tc>
              </a:tr>
              <a:tr h="1024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solidFill>
                            <a:srgbClr val="002060"/>
                          </a:solidFill>
                        </a:rPr>
                        <a:t>復興美工</a:t>
                      </a:r>
                      <a:endParaRPr b="1" sz="2400" u="none" cap="none" strike="noStrike">
                        <a:solidFill>
                          <a:srgbClr val="00206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solidFill>
                            <a:srgbClr val="002060"/>
                          </a:solidFill>
                        </a:rPr>
                        <a:t>北支流源頭</a:t>
                      </a:r>
                      <a:endParaRPr b="1" sz="2400" u="none" cap="none" strike="noStrike">
                        <a:solidFill>
                          <a:srgbClr val="002060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solidFill>
                            <a:srgbClr val="002060"/>
                          </a:solidFill>
                        </a:rPr>
                        <a:t>浮水圳及水圳系統</a:t>
                      </a:r>
                      <a:endParaRPr b="1" sz="2400" u="none" cap="none" strike="noStrike">
                        <a:solidFill>
                          <a:srgbClr val="00206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68575" marL="68575"/>
                </a:tc>
                <a:tc>
                  <a:txBody>
                    <a:bodyPr/>
                    <a:lstStyle/>
                    <a:p>
                      <a:pPr indent="-228600" lvl="0" marL="2286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solidFill>
                            <a:srgbClr val="002060"/>
                          </a:solidFill>
                        </a:rPr>
                        <a:t>觀察河段的環境特性</a:t>
                      </a:r>
                      <a:endParaRPr b="1" sz="2400" u="none" cap="none" strike="noStrike">
                        <a:solidFill>
                          <a:srgbClr val="002060"/>
                        </a:solidFill>
                      </a:endParaRPr>
                    </a:p>
                    <a:p>
                      <a:pPr indent="-228600" lvl="0" marL="2286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solidFill>
                            <a:srgbClr val="002060"/>
                          </a:solidFill>
                        </a:rPr>
                        <a:t>使用GPS讀取高度值</a:t>
                      </a:r>
                      <a:endParaRPr b="1" sz="2400" u="none" cap="none" strike="noStrike">
                        <a:solidFill>
                          <a:srgbClr val="00206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68575" marL="68575"/>
                </a:tc>
              </a:tr>
              <a:tr h="1444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solidFill>
                            <a:srgbClr val="002060"/>
                          </a:solidFill>
                        </a:rPr>
                        <a:t>民族里公園、雙江口、三號抽水站</a:t>
                      </a:r>
                      <a:endParaRPr b="1" sz="2400" u="none" cap="none" strike="noStrike">
                        <a:solidFill>
                          <a:srgbClr val="00206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solidFill>
                            <a:srgbClr val="002060"/>
                          </a:solidFill>
                        </a:rPr>
                        <a:t>三面光治理工法</a:t>
                      </a:r>
                      <a:endParaRPr b="1" sz="2400" u="none" cap="none" strike="noStrike">
                        <a:solidFill>
                          <a:srgbClr val="002060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solidFill>
                            <a:srgbClr val="002060"/>
                          </a:solidFill>
                        </a:rPr>
                        <a:t>市場汙水、都市防洪</a:t>
                      </a:r>
                      <a:endParaRPr b="1" sz="2400" u="none" cap="none" strike="noStrike">
                        <a:solidFill>
                          <a:srgbClr val="002060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solidFill>
                            <a:srgbClr val="002060"/>
                          </a:solidFill>
                        </a:rPr>
                        <a:t>早期河運與地區發展</a:t>
                      </a:r>
                      <a:endParaRPr b="1" sz="2400" u="none" cap="none" strike="noStrike">
                        <a:solidFill>
                          <a:srgbClr val="00206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68575" marL="68575"/>
                </a:tc>
                <a:tc>
                  <a:txBody>
                    <a:bodyPr/>
                    <a:lstStyle/>
                    <a:p>
                      <a:pPr indent="-228600" lvl="0" marL="2286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solidFill>
                            <a:srgbClr val="002060"/>
                          </a:solidFill>
                        </a:rPr>
                        <a:t>觀察河段的環境特性</a:t>
                      </a:r>
                      <a:endParaRPr b="1" sz="2400" u="none" cap="none" strike="noStrike">
                        <a:solidFill>
                          <a:srgbClr val="002060"/>
                        </a:solidFill>
                      </a:endParaRPr>
                    </a:p>
                    <a:p>
                      <a:pPr indent="-228600" lvl="0" marL="2286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solidFill>
                            <a:srgbClr val="002060"/>
                          </a:solidFill>
                        </a:rPr>
                        <a:t>簡易河川野外測量</a:t>
                      </a:r>
                      <a:endParaRPr b="1" sz="2400" u="none" cap="none" strike="noStrike">
                        <a:solidFill>
                          <a:srgbClr val="002060"/>
                        </a:solidFill>
                      </a:endParaRPr>
                    </a:p>
                    <a:p>
                      <a:pPr indent="-228600" lvl="0" marL="2286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solidFill>
                            <a:srgbClr val="002060"/>
                          </a:solidFill>
                        </a:rPr>
                        <a:t>都市洪患的原因與治理</a:t>
                      </a:r>
                      <a:endParaRPr b="1" sz="2400" u="none" cap="none" strike="noStrike">
                        <a:solidFill>
                          <a:srgbClr val="00206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68575" marL="68575"/>
                </a:tc>
              </a:tr>
              <a:tr h="1024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solidFill>
                            <a:srgbClr val="002060"/>
                          </a:solidFill>
                        </a:rPr>
                        <a:t>中和路305巷</a:t>
                      </a:r>
                      <a:endParaRPr b="1" sz="2400" u="none" cap="none" strike="noStrike">
                        <a:solidFill>
                          <a:srgbClr val="00206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solidFill>
                            <a:srgbClr val="002060"/>
                          </a:solidFill>
                        </a:rPr>
                        <a:t>左側天然右側水泥河段、親水公園</a:t>
                      </a:r>
                      <a:endParaRPr b="1" sz="2400" u="none" cap="none" strike="noStrike">
                        <a:solidFill>
                          <a:srgbClr val="00206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68575" marL="68575"/>
                </a:tc>
                <a:tc>
                  <a:txBody>
                    <a:bodyPr/>
                    <a:lstStyle/>
                    <a:p>
                      <a:pPr indent="-228600" lvl="0" marL="2286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solidFill>
                            <a:srgbClr val="002060"/>
                          </a:solidFill>
                        </a:rPr>
                        <a:t>生態觀察</a:t>
                      </a:r>
                      <a:endParaRPr b="1" sz="2400" u="none" cap="none" strike="noStrike">
                        <a:solidFill>
                          <a:srgbClr val="002060"/>
                        </a:solidFill>
                      </a:endParaRPr>
                    </a:p>
                    <a:p>
                      <a:pPr indent="-228600" lvl="0" marL="2286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400"/>
                        <a:buFont typeface="Arial"/>
                        <a:buNone/>
                      </a:pPr>
                      <a:r>
                        <a:rPr b="1" lang="zh-TW" sz="2400" u="none" cap="none" strike="noStrike">
                          <a:solidFill>
                            <a:srgbClr val="002060"/>
                          </a:solidFill>
                        </a:rPr>
                        <a:t>思考水環境治理的方式</a:t>
                      </a:r>
                      <a:endParaRPr b="1" sz="2400" u="none" cap="none" strike="noStrike">
                        <a:solidFill>
                          <a:srgbClr val="002060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58"/>
          <p:cNvSpPr/>
          <p:nvPr/>
        </p:nvSpPr>
        <p:spPr>
          <a:xfrm>
            <a:off x="5929825" y="0"/>
            <a:ext cx="3214200" cy="2582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0" name="Google Shape;77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57" y="1"/>
            <a:ext cx="3910610" cy="256086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771" name="Google Shape;771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6615" y="2560865"/>
            <a:ext cx="3658203" cy="256358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772" name="Google Shape;772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8752" y="-19049"/>
            <a:ext cx="3960588" cy="2579913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773" name="Google Shape;773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92960" y="2560864"/>
            <a:ext cx="4007498" cy="258263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59"/>
          <p:cNvSpPr txBox="1"/>
          <p:nvPr/>
        </p:nvSpPr>
        <p:spPr>
          <a:xfrm>
            <a:off x="257674" y="1015647"/>
            <a:ext cx="3693900" cy="207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小組點位導覽初體驗</a:t>
            </a:r>
            <a:endParaRPr b="1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zh-TW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https://goo.gl/CL3v7T</a:t>
            </a:r>
            <a:endParaRPr b="1" i="0" sz="2400" u="sng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sng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小組手冊編輯初稿發表</a:t>
            </a:r>
            <a:endParaRPr b="1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zh-TW" sz="2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https://goo.gl/UQh2k1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9" name="Google Shape;779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6201" y="186101"/>
            <a:ext cx="4881601" cy="488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" y="3241100"/>
            <a:ext cx="4248901" cy="182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60"/>
          <p:cNvGrpSpPr/>
          <p:nvPr/>
        </p:nvGrpSpPr>
        <p:grpSpPr>
          <a:xfrm>
            <a:off x="184272" y="2484632"/>
            <a:ext cx="3920151" cy="2389260"/>
            <a:chOff x="-697309" y="0"/>
            <a:chExt cx="5864100" cy="5765588"/>
          </a:xfrm>
        </p:grpSpPr>
        <p:sp>
          <p:nvSpPr>
            <p:cNvPr id="786" name="Google Shape;786;p60"/>
            <p:cNvSpPr txBox="1"/>
            <p:nvPr/>
          </p:nvSpPr>
          <p:spPr>
            <a:xfrm>
              <a:off x="-697309" y="824874"/>
              <a:ext cx="5864100" cy="16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Arial"/>
                <a:buNone/>
              </a:pPr>
              <a:r>
                <a:rPr b="1" i="0" lang="zh-TW" sz="3400" u="none" cap="none" strike="noStrike">
                  <a:solidFill>
                    <a:srgbClr val="CC4125"/>
                  </a:solidFill>
                  <a:latin typeface="Arial"/>
                  <a:ea typeface="Arial"/>
                  <a:cs typeface="Arial"/>
                  <a:sym typeface="Arial"/>
                </a:rPr>
                <a:t>瓦磘溝參與式計畫</a:t>
              </a:r>
              <a:endParaRPr b="0" i="0" sz="600" u="none" cap="none" strike="noStrike">
                <a:solidFill>
                  <a:srgbClr val="CC41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60"/>
            <p:cNvSpPr txBox="1"/>
            <p:nvPr/>
          </p:nvSpPr>
          <p:spPr>
            <a:xfrm>
              <a:off x="-247742" y="2738332"/>
              <a:ext cx="5288400" cy="194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4月~6月 培力與提案期</a:t>
              </a:r>
              <a:endPara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7月~12月 執行與匯整期</a:t>
              </a:r>
              <a:endPara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88" name="Google Shape;788;p60"/>
            <p:cNvGrpSpPr/>
            <p:nvPr/>
          </p:nvGrpSpPr>
          <p:grpSpPr>
            <a:xfrm>
              <a:off x="47547" y="2461875"/>
              <a:ext cx="4597815" cy="80100"/>
              <a:chOff x="0" y="116"/>
              <a:chExt cx="4597815" cy="80100"/>
            </a:xfrm>
          </p:grpSpPr>
          <p:sp>
            <p:nvSpPr>
              <p:cNvPr id="789" name="Google Shape;789;p60"/>
              <p:cNvSpPr/>
              <p:nvPr/>
            </p:nvSpPr>
            <p:spPr>
              <a:xfrm flipH="1" rot="10800000">
                <a:off x="2239170" y="116"/>
                <a:ext cx="80100" cy="801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90" name="Google Shape;790;p60"/>
              <p:cNvCxnSpPr/>
              <p:nvPr/>
            </p:nvCxnSpPr>
            <p:spPr>
              <a:xfrm>
                <a:off x="0" y="27829"/>
                <a:ext cx="20772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91" name="Google Shape;791;p60"/>
              <p:cNvCxnSpPr/>
              <p:nvPr/>
            </p:nvCxnSpPr>
            <p:spPr>
              <a:xfrm>
                <a:off x="2488215" y="27829"/>
                <a:ext cx="21096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792" name="Google Shape;792;p60"/>
            <p:cNvGrpSpPr/>
            <p:nvPr/>
          </p:nvGrpSpPr>
          <p:grpSpPr>
            <a:xfrm>
              <a:off x="15051" y="0"/>
              <a:ext cx="4571857" cy="5765588"/>
              <a:chOff x="-2" y="0"/>
              <a:chExt cx="4571857" cy="5765588"/>
            </a:xfrm>
          </p:grpSpPr>
          <p:grpSp>
            <p:nvGrpSpPr>
              <p:cNvPr id="793" name="Google Shape;793;p60"/>
              <p:cNvGrpSpPr/>
              <p:nvPr/>
            </p:nvGrpSpPr>
            <p:grpSpPr>
              <a:xfrm>
                <a:off x="0" y="0"/>
                <a:ext cx="4571855" cy="852010"/>
                <a:chOff x="0" y="0"/>
                <a:chExt cx="4571855" cy="852010"/>
              </a:xfrm>
            </p:grpSpPr>
            <p:grpSp>
              <p:nvGrpSpPr>
                <p:cNvPr id="794" name="Google Shape;794;p60"/>
                <p:cNvGrpSpPr/>
                <p:nvPr/>
              </p:nvGrpSpPr>
              <p:grpSpPr>
                <a:xfrm>
                  <a:off x="1421435" y="0"/>
                  <a:ext cx="1693287" cy="851992"/>
                  <a:chOff x="0" y="0"/>
                  <a:chExt cx="3698748" cy="1861058"/>
                </a:xfrm>
              </p:grpSpPr>
              <p:sp>
                <p:nvSpPr>
                  <p:cNvPr id="795" name="Google Shape;795;p60"/>
                  <p:cNvSpPr/>
                  <p:nvPr/>
                </p:nvSpPr>
                <p:spPr>
                  <a:xfrm>
                    <a:off x="1232916" y="0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796" name="Google Shape;796;p60"/>
                  <p:cNvGrpSpPr/>
                  <p:nvPr/>
                </p:nvGrpSpPr>
                <p:grpSpPr>
                  <a:xfrm>
                    <a:off x="0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797" name="Google Shape;797;p60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798" name="Google Shape;798;p60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799" name="Google Shape;799;p60"/>
                  <p:cNvGrpSpPr/>
                  <p:nvPr/>
                </p:nvGrpSpPr>
                <p:grpSpPr>
                  <a:xfrm>
                    <a:off x="1232916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800" name="Google Shape;800;p60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801" name="Google Shape;801;p60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802" name="Google Shape;802;p60"/>
                  <p:cNvGrpSpPr/>
                  <p:nvPr/>
                </p:nvGrpSpPr>
                <p:grpSpPr>
                  <a:xfrm>
                    <a:off x="2465832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803" name="Google Shape;803;p60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804" name="Google Shape;804;p60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805" name="Google Shape;805;p60"/>
                <p:cNvCxnSpPr/>
                <p:nvPr/>
              </p:nvCxnSpPr>
              <p:spPr>
                <a:xfrm>
                  <a:off x="3114755" y="85201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806" name="Google Shape;806;p60"/>
                <p:cNvCxnSpPr/>
                <p:nvPr/>
              </p:nvCxnSpPr>
              <p:spPr>
                <a:xfrm>
                  <a:off x="0" y="85201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807" name="Google Shape;807;p60"/>
              <p:cNvGrpSpPr/>
              <p:nvPr/>
            </p:nvGrpSpPr>
            <p:grpSpPr>
              <a:xfrm flipH="1" rot="10800000">
                <a:off x="-2" y="4885062"/>
                <a:ext cx="4571855" cy="880526"/>
                <a:chOff x="-2" y="-970169"/>
                <a:chExt cx="4571855" cy="880526"/>
              </a:xfrm>
            </p:grpSpPr>
            <p:grpSp>
              <p:nvGrpSpPr>
                <p:cNvPr id="808" name="Google Shape;808;p60"/>
                <p:cNvGrpSpPr/>
                <p:nvPr/>
              </p:nvGrpSpPr>
              <p:grpSpPr>
                <a:xfrm>
                  <a:off x="1421433" y="-970169"/>
                  <a:ext cx="1693287" cy="880526"/>
                  <a:chOff x="-5" y="-2119186"/>
                  <a:chExt cx="3698748" cy="1923386"/>
                </a:xfrm>
              </p:grpSpPr>
              <p:sp>
                <p:nvSpPr>
                  <p:cNvPr id="809" name="Google Shape;809;p60"/>
                  <p:cNvSpPr/>
                  <p:nvPr/>
                </p:nvSpPr>
                <p:spPr>
                  <a:xfrm>
                    <a:off x="1232910" y="-2119186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810" name="Google Shape;810;p60"/>
                  <p:cNvGrpSpPr/>
                  <p:nvPr/>
                </p:nvGrpSpPr>
                <p:grpSpPr>
                  <a:xfrm>
                    <a:off x="-5" y="-874629"/>
                    <a:ext cx="1232912" cy="678829"/>
                    <a:chOff x="-5" y="-2119229"/>
                    <a:chExt cx="1232912" cy="678829"/>
                  </a:xfrm>
                </p:grpSpPr>
                <p:cxnSp>
                  <p:nvCxnSpPr>
                    <p:cNvPr id="811" name="Google Shape;811;p60"/>
                    <p:cNvCxnSpPr/>
                    <p:nvPr/>
                  </p:nvCxnSpPr>
                  <p:spPr>
                    <a:xfrm flipH="1" rot="10800000">
                      <a:off x="-5" y="-2119229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812" name="Google Shape;812;p60"/>
                    <p:cNvCxnSpPr/>
                    <p:nvPr/>
                  </p:nvCxnSpPr>
                  <p:spPr>
                    <a:xfrm rot="10800000">
                      <a:off x="616407" y="-2056900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813" name="Google Shape;813;p60"/>
                  <p:cNvGrpSpPr/>
                  <p:nvPr/>
                </p:nvGrpSpPr>
                <p:grpSpPr>
                  <a:xfrm>
                    <a:off x="1232911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814" name="Google Shape;814;p60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815" name="Google Shape;815;p60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816" name="Google Shape;816;p60"/>
                  <p:cNvGrpSpPr/>
                  <p:nvPr/>
                </p:nvGrpSpPr>
                <p:grpSpPr>
                  <a:xfrm>
                    <a:off x="2465827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817" name="Google Shape;817;p60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818" name="Google Shape;818;p60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819" name="Google Shape;819;p60"/>
                <p:cNvCxnSpPr/>
                <p:nvPr/>
              </p:nvCxnSpPr>
              <p:spPr>
                <a:xfrm>
                  <a:off x="3114753" y="-11818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820" name="Google Shape;820;p60"/>
                <p:cNvCxnSpPr/>
                <p:nvPr/>
              </p:nvCxnSpPr>
              <p:spPr>
                <a:xfrm>
                  <a:off x="-2" y="-11818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sp>
        <p:nvSpPr>
          <p:cNvPr id="821" name="Google Shape;821;p60"/>
          <p:cNvSpPr txBox="1"/>
          <p:nvPr>
            <p:ph idx="1" type="body"/>
          </p:nvPr>
        </p:nvSpPr>
        <p:spPr>
          <a:xfrm>
            <a:off x="212825" y="443325"/>
            <a:ext cx="4597200" cy="13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</a:pPr>
            <a:r>
              <a:rPr b="1" i="0" lang="zh-TW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瓦磘水岸創生計畫我來提，結合多元選修微課程，培養學生提案所需的知識與技能</a:t>
            </a:r>
            <a:endParaRPr b="0" i="0" sz="12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822" name="Google Shape;822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3876" y="36550"/>
            <a:ext cx="4037003" cy="2501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5769" y="2571761"/>
            <a:ext cx="4458225" cy="250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61"/>
          <p:cNvGrpSpPr/>
          <p:nvPr/>
        </p:nvGrpSpPr>
        <p:grpSpPr>
          <a:xfrm>
            <a:off x="184272" y="2484632"/>
            <a:ext cx="3920151" cy="2389260"/>
            <a:chOff x="-697309" y="0"/>
            <a:chExt cx="5864100" cy="5765588"/>
          </a:xfrm>
        </p:grpSpPr>
        <p:sp>
          <p:nvSpPr>
            <p:cNvPr id="829" name="Google Shape;829;p61"/>
            <p:cNvSpPr txBox="1"/>
            <p:nvPr/>
          </p:nvSpPr>
          <p:spPr>
            <a:xfrm>
              <a:off x="-697309" y="824874"/>
              <a:ext cx="5864100" cy="16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Arial"/>
                <a:buNone/>
              </a:pPr>
              <a:r>
                <a:rPr b="1" i="0" lang="zh-TW" sz="3400" u="none" cap="none" strike="noStrike">
                  <a:solidFill>
                    <a:srgbClr val="CC4125"/>
                  </a:solidFill>
                  <a:latin typeface="Arial"/>
                  <a:ea typeface="Arial"/>
                  <a:cs typeface="Arial"/>
                  <a:sym typeface="Arial"/>
                </a:rPr>
                <a:t>提案發表與票選</a:t>
              </a:r>
              <a:endParaRPr b="0" i="0" sz="600" u="none" cap="none" strike="noStrike">
                <a:solidFill>
                  <a:srgbClr val="CC41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61"/>
            <p:cNvSpPr txBox="1"/>
            <p:nvPr/>
          </p:nvSpPr>
          <p:spPr>
            <a:xfrm>
              <a:off x="-247742" y="2738332"/>
              <a:ext cx="5288400" cy="194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6/13~15 線上社群投票</a:t>
              </a:r>
              <a:endPara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6/15 實體投票日</a:t>
              </a:r>
              <a:endPara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31" name="Google Shape;831;p61"/>
            <p:cNvGrpSpPr/>
            <p:nvPr/>
          </p:nvGrpSpPr>
          <p:grpSpPr>
            <a:xfrm>
              <a:off x="47547" y="2461875"/>
              <a:ext cx="4597815" cy="80100"/>
              <a:chOff x="0" y="116"/>
              <a:chExt cx="4597815" cy="80100"/>
            </a:xfrm>
          </p:grpSpPr>
          <p:sp>
            <p:nvSpPr>
              <p:cNvPr id="832" name="Google Shape;832;p61"/>
              <p:cNvSpPr/>
              <p:nvPr/>
            </p:nvSpPr>
            <p:spPr>
              <a:xfrm flipH="1" rot="10800000">
                <a:off x="2239170" y="116"/>
                <a:ext cx="80100" cy="801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33" name="Google Shape;833;p61"/>
              <p:cNvCxnSpPr/>
              <p:nvPr/>
            </p:nvCxnSpPr>
            <p:spPr>
              <a:xfrm>
                <a:off x="0" y="27829"/>
                <a:ext cx="20772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34" name="Google Shape;834;p61"/>
              <p:cNvCxnSpPr/>
              <p:nvPr/>
            </p:nvCxnSpPr>
            <p:spPr>
              <a:xfrm>
                <a:off x="2488215" y="27829"/>
                <a:ext cx="21096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835" name="Google Shape;835;p61"/>
            <p:cNvGrpSpPr/>
            <p:nvPr/>
          </p:nvGrpSpPr>
          <p:grpSpPr>
            <a:xfrm>
              <a:off x="15051" y="0"/>
              <a:ext cx="4571857" cy="5765588"/>
              <a:chOff x="-2" y="0"/>
              <a:chExt cx="4571857" cy="5765588"/>
            </a:xfrm>
          </p:grpSpPr>
          <p:grpSp>
            <p:nvGrpSpPr>
              <p:cNvPr id="836" name="Google Shape;836;p61"/>
              <p:cNvGrpSpPr/>
              <p:nvPr/>
            </p:nvGrpSpPr>
            <p:grpSpPr>
              <a:xfrm>
                <a:off x="0" y="0"/>
                <a:ext cx="4571855" cy="852010"/>
                <a:chOff x="0" y="0"/>
                <a:chExt cx="4571855" cy="852010"/>
              </a:xfrm>
            </p:grpSpPr>
            <p:grpSp>
              <p:nvGrpSpPr>
                <p:cNvPr id="837" name="Google Shape;837;p61"/>
                <p:cNvGrpSpPr/>
                <p:nvPr/>
              </p:nvGrpSpPr>
              <p:grpSpPr>
                <a:xfrm>
                  <a:off x="1421435" y="0"/>
                  <a:ext cx="1693287" cy="851992"/>
                  <a:chOff x="0" y="0"/>
                  <a:chExt cx="3698748" cy="1861058"/>
                </a:xfrm>
              </p:grpSpPr>
              <p:sp>
                <p:nvSpPr>
                  <p:cNvPr id="838" name="Google Shape;838;p61"/>
                  <p:cNvSpPr/>
                  <p:nvPr/>
                </p:nvSpPr>
                <p:spPr>
                  <a:xfrm>
                    <a:off x="1232916" y="0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839" name="Google Shape;839;p61"/>
                  <p:cNvGrpSpPr/>
                  <p:nvPr/>
                </p:nvGrpSpPr>
                <p:grpSpPr>
                  <a:xfrm>
                    <a:off x="0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840" name="Google Shape;840;p61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841" name="Google Shape;841;p61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842" name="Google Shape;842;p61"/>
                  <p:cNvGrpSpPr/>
                  <p:nvPr/>
                </p:nvGrpSpPr>
                <p:grpSpPr>
                  <a:xfrm>
                    <a:off x="1232916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843" name="Google Shape;843;p61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844" name="Google Shape;844;p61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845" name="Google Shape;845;p61"/>
                  <p:cNvGrpSpPr/>
                  <p:nvPr/>
                </p:nvGrpSpPr>
                <p:grpSpPr>
                  <a:xfrm>
                    <a:off x="2465832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846" name="Google Shape;846;p61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847" name="Google Shape;847;p61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848" name="Google Shape;848;p61"/>
                <p:cNvCxnSpPr/>
                <p:nvPr/>
              </p:nvCxnSpPr>
              <p:spPr>
                <a:xfrm>
                  <a:off x="3114755" y="85201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849" name="Google Shape;849;p61"/>
                <p:cNvCxnSpPr/>
                <p:nvPr/>
              </p:nvCxnSpPr>
              <p:spPr>
                <a:xfrm>
                  <a:off x="0" y="85201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850" name="Google Shape;850;p61"/>
              <p:cNvGrpSpPr/>
              <p:nvPr/>
            </p:nvGrpSpPr>
            <p:grpSpPr>
              <a:xfrm flipH="1" rot="10800000">
                <a:off x="-2" y="4885062"/>
                <a:ext cx="4571855" cy="880526"/>
                <a:chOff x="-2" y="-970169"/>
                <a:chExt cx="4571855" cy="880526"/>
              </a:xfrm>
            </p:grpSpPr>
            <p:grpSp>
              <p:nvGrpSpPr>
                <p:cNvPr id="851" name="Google Shape;851;p61"/>
                <p:cNvGrpSpPr/>
                <p:nvPr/>
              </p:nvGrpSpPr>
              <p:grpSpPr>
                <a:xfrm>
                  <a:off x="1421433" y="-970169"/>
                  <a:ext cx="1693287" cy="880526"/>
                  <a:chOff x="-5" y="-2119186"/>
                  <a:chExt cx="3698748" cy="1923386"/>
                </a:xfrm>
              </p:grpSpPr>
              <p:sp>
                <p:nvSpPr>
                  <p:cNvPr id="852" name="Google Shape;852;p61"/>
                  <p:cNvSpPr/>
                  <p:nvPr/>
                </p:nvSpPr>
                <p:spPr>
                  <a:xfrm>
                    <a:off x="1232910" y="-2119186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853" name="Google Shape;853;p61"/>
                  <p:cNvGrpSpPr/>
                  <p:nvPr/>
                </p:nvGrpSpPr>
                <p:grpSpPr>
                  <a:xfrm>
                    <a:off x="-5" y="-874629"/>
                    <a:ext cx="1232912" cy="678829"/>
                    <a:chOff x="-5" y="-2119229"/>
                    <a:chExt cx="1232912" cy="678829"/>
                  </a:xfrm>
                </p:grpSpPr>
                <p:cxnSp>
                  <p:nvCxnSpPr>
                    <p:cNvPr id="854" name="Google Shape;854;p61"/>
                    <p:cNvCxnSpPr/>
                    <p:nvPr/>
                  </p:nvCxnSpPr>
                  <p:spPr>
                    <a:xfrm flipH="1" rot="10800000">
                      <a:off x="-5" y="-2119229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855" name="Google Shape;855;p61"/>
                    <p:cNvCxnSpPr/>
                    <p:nvPr/>
                  </p:nvCxnSpPr>
                  <p:spPr>
                    <a:xfrm rot="10800000">
                      <a:off x="616407" y="-2056900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856" name="Google Shape;856;p61"/>
                  <p:cNvGrpSpPr/>
                  <p:nvPr/>
                </p:nvGrpSpPr>
                <p:grpSpPr>
                  <a:xfrm>
                    <a:off x="1232911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857" name="Google Shape;857;p61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858" name="Google Shape;858;p61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859" name="Google Shape;859;p61"/>
                  <p:cNvGrpSpPr/>
                  <p:nvPr/>
                </p:nvGrpSpPr>
                <p:grpSpPr>
                  <a:xfrm>
                    <a:off x="2465827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860" name="Google Shape;860;p61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861" name="Google Shape;861;p61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862" name="Google Shape;862;p61"/>
                <p:cNvCxnSpPr/>
                <p:nvPr/>
              </p:nvCxnSpPr>
              <p:spPr>
                <a:xfrm>
                  <a:off x="3114753" y="-11818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863" name="Google Shape;863;p61"/>
                <p:cNvCxnSpPr/>
                <p:nvPr/>
              </p:nvCxnSpPr>
              <p:spPr>
                <a:xfrm>
                  <a:off x="-2" y="-11818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sp>
        <p:nvSpPr>
          <p:cNvPr id="864" name="Google Shape;864;p61"/>
          <p:cNvSpPr txBox="1"/>
          <p:nvPr>
            <p:ph idx="1" type="body"/>
          </p:nvPr>
        </p:nvSpPr>
        <p:spPr>
          <a:xfrm>
            <a:off x="212825" y="443325"/>
            <a:ext cx="4520100" cy="13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</a:pPr>
            <a:r>
              <a:rPr b="1" i="0" lang="zh-TW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公開發表我的提案計畫，</a:t>
            </a:r>
            <a:endParaRPr b="1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</a:pPr>
            <a:r>
              <a:rPr b="1" i="0" lang="zh-TW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爭取專家、居民、師生支持</a:t>
            </a:r>
            <a:endParaRPr b="1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</a:pPr>
            <a:r>
              <a:rPr b="1" i="0" lang="zh-TW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獲得圓夢執行金</a:t>
            </a:r>
            <a:endParaRPr b="0" i="0" sz="12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865" name="Google Shape;865;p61"/>
          <p:cNvPicPr preferRelativeResize="0"/>
          <p:nvPr/>
        </p:nvPicPr>
        <p:blipFill rotWithShape="1">
          <a:blip r:embed="rId3">
            <a:alphaModFix/>
          </a:blip>
          <a:srcRect b="0" l="0" r="0" t="3297"/>
          <a:stretch/>
        </p:blipFill>
        <p:spPr>
          <a:xfrm>
            <a:off x="4694039" y="34425"/>
            <a:ext cx="4373760" cy="2531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川流學_180615_0002.jpg" id="866" name="Google Shape;866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8800" y="2617834"/>
            <a:ext cx="4373749" cy="2510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62"/>
          <p:cNvGrpSpPr/>
          <p:nvPr/>
        </p:nvGrpSpPr>
        <p:grpSpPr>
          <a:xfrm>
            <a:off x="184272" y="2332232"/>
            <a:ext cx="3920151" cy="2617860"/>
            <a:chOff x="-697309" y="0"/>
            <a:chExt cx="5864100" cy="6317229"/>
          </a:xfrm>
        </p:grpSpPr>
        <p:sp>
          <p:nvSpPr>
            <p:cNvPr id="872" name="Google Shape;872;p62"/>
            <p:cNvSpPr txBox="1"/>
            <p:nvPr/>
          </p:nvSpPr>
          <p:spPr>
            <a:xfrm>
              <a:off x="-697309" y="824874"/>
              <a:ext cx="5864100" cy="16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Arial"/>
                <a:buNone/>
              </a:pPr>
              <a:r>
                <a:rPr b="1" i="0" lang="zh-TW" sz="3400" u="none" cap="none" strike="noStrike">
                  <a:solidFill>
                    <a:srgbClr val="CC4125"/>
                  </a:solidFill>
                  <a:latin typeface="Arial"/>
                  <a:ea typeface="Arial"/>
                  <a:cs typeface="Arial"/>
                  <a:sym typeface="Arial"/>
                </a:rPr>
                <a:t>提案執行期</a:t>
              </a:r>
              <a:endParaRPr b="0" i="0" sz="600" u="none" cap="none" strike="noStrike">
                <a:solidFill>
                  <a:srgbClr val="CC41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62"/>
            <p:cNvSpPr txBox="1"/>
            <p:nvPr/>
          </p:nvSpPr>
          <p:spPr>
            <a:xfrm>
              <a:off x="-247754" y="2554464"/>
              <a:ext cx="5288400" cy="271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7/25 第一次走訪觀察</a:t>
              </a:r>
              <a:endPara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9/16 邀約店家加入</a:t>
              </a:r>
              <a:endPara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9/28 簡介手冊設計 </a:t>
              </a:r>
              <a:endPara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74" name="Google Shape;874;p62"/>
            <p:cNvGrpSpPr/>
            <p:nvPr/>
          </p:nvGrpSpPr>
          <p:grpSpPr>
            <a:xfrm>
              <a:off x="47547" y="2461875"/>
              <a:ext cx="4597815" cy="80100"/>
              <a:chOff x="0" y="116"/>
              <a:chExt cx="4597815" cy="80100"/>
            </a:xfrm>
          </p:grpSpPr>
          <p:sp>
            <p:nvSpPr>
              <p:cNvPr id="875" name="Google Shape;875;p62"/>
              <p:cNvSpPr/>
              <p:nvPr/>
            </p:nvSpPr>
            <p:spPr>
              <a:xfrm flipH="1" rot="10800000">
                <a:off x="2239170" y="116"/>
                <a:ext cx="80100" cy="801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76" name="Google Shape;876;p62"/>
              <p:cNvCxnSpPr/>
              <p:nvPr/>
            </p:nvCxnSpPr>
            <p:spPr>
              <a:xfrm>
                <a:off x="0" y="27829"/>
                <a:ext cx="20772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77" name="Google Shape;877;p62"/>
              <p:cNvCxnSpPr/>
              <p:nvPr/>
            </p:nvCxnSpPr>
            <p:spPr>
              <a:xfrm>
                <a:off x="2488215" y="27829"/>
                <a:ext cx="21096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878" name="Google Shape;878;p62"/>
            <p:cNvGrpSpPr/>
            <p:nvPr/>
          </p:nvGrpSpPr>
          <p:grpSpPr>
            <a:xfrm>
              <a:off x="15051" y="0"/>
              <a:ext cx="4571857" cy="6317229"/>
              <a:chOff x="-2" y="0"/>
              <a:chExt cx="4571857" cy="6317229"/>
            </a:xfrm>
          </p:grpSpPr>
          <p:grpSp>
            <p:nvGrpSpPr>
              <p:cNvPr id="879" name="Google Shape;879;p62"/>
              <p:cNvGrpSpPr/>
              <p:nvPr/>
            </p:nvGrpSpPr>
            <p:grpSpPr>
              <a:xfrm>
                <a:off x="0" y="0"/>
                <a:ext cx="4571855" cy="852010"/>
                <a:chOff x="0" y="0"/>
                <a:chExt cx="4571855" cy="852010"/>
              </a:xfrm>
            </p:grpSpPr>
            <p:grpSp>
              <p:nvGrpSpPr>
                <p:cNvPr id="880" name="Google Shape;880;p62"/>
                <p:cNvGrpSpPr/>
                <p:nvPr/>
              </p:nvGrpSpPr>
              <p:grpSpPr>
                <a:xfrm>
                  <a:off x="1421435" y="0"/>
                  <a:ext cx="1693287" cy="851992"/>
                  <a:chOff x="0" y="0"/>
                  <a:chExt cx="3698748" cy="1861058"/>
                </a:xfrm>
              </p:grpSpPr>
              <p:sp>
                <p:nvSpPr>
                  <p:cNvPr id="881" name="Google Shape;881;p62"/>
                  <p:cNvSpPr/>
                  <p:nvPr/>
                </p:nvSpPr>
                <p:spPr>
                  <a:xfrm>
                    <a:off x="1232916" y="0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882" name="Google Shape;882;p62"/>
                  <p:cNvGrpSpPr/>
                  <p:nvPr/>
                </p:nvGrpSpPr>
                <p:grpSpPr>
                  <a:xfrm>
                    <a:off x="0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883" name="Google Shape;883;p62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884" name="Google Shape;884;p62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885" name="Google Shape;885;p62"/>
                  <p:cNvGrpSpPr/>
                  <p:nvPr/>
                </p:nvGrpSpPr>
                <p:grpSpPr>
                  <a:xfrm>
                    <a:off x="1232916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886" name="Google Shape;886;p62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887" name="Google Shape;887;p62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888" name="Google Shape;888;p62"/>
                  <p:cNvGrpSpPr/>
                  <p:nvPr/>
                </p:nvGrpSpPr>
                <p:grpSpPr>
                  <a:xfrm>
                    <a:off x="2465832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889" name="Google Shape;889;p62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890" name="Google Shape;890;p62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891" name="Google Shape;891;p62"/>
                <p:cNvCxnSpPr/>
                <p:nvPr/>
              </p:nvCxnSpPr>
              <p:spPr>
                <a:xfrm>
                  <a:off x="3114755" y="85201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892" name="Google Shape;892;p62"/>
                <p:cNvCxnSpPr/>
                <p:nvPr/>
              </p:nvCxnSpPr>
              <p:spPr>
                <a:xfrm>
                  <a:off x="0" y="85201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893" name="Google Shape;893;p62"/>
              <p:cNvGrpSpPr/>
              <p:nvPr/>
            </p:nvGrpSpPr>
            <p:grpSpPr>
              <a:xfrm flipH="1" rot="10800000">
                <a:off x="-2" y="5436703"/>
                <a:ext cx="4571855" cy="880526"/>
                <a:chOff x="-2" y="-1521810"/>
                <a:chExt cx="4571855" cy="880526"/>
              </a:xfrm>
            </p:grpSpPr>
            <p:grpSp>
              <p:nvGrpSpPr>
                <p:cNvPr id="894" name="Google Shape;894;p62"/>
                <p:cNvGrpSpPr/>
                <p:nvPr/>
              </p:nvGrpSpPr>
              <p:grpSpPr>
                <a:xfrm>
                  <a:off x="1421433" y="-1521810"/>
                  <a:ext cx="1693287" cy="880526"/>
                  <a:chOff x="-5" y="-3324168"/>
                  <a:chExt cx="3698748" cy="1923386"/>
                </a:xfrm>
              </p:grpSpPr>
              <p:sp>
                <p:nvSpPr>
                  <p:cNvPr id="895" name="Google Shape;895;p62"/>
                  <p:cNvSpPr/>
                  <p:nvPr/>
                </p:nvSpPr>
                <p:spPr>
                  <a:xfrm>
                    <a:off x="1232910" y="-3324168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896" name="Google Shape;896;p62"/>
                  <p:cNvGrpSpPr/>
                  <p:nvPr/>
                </p:nvGrpSpPr>
                <p:grpSpPr>
                  <a:xfrm>
                    <a:off x="-5" y="-2079611"/>
                    <a:ext cx="1232912" cy="678829"/>
                    <a:chOff x="-5" y="-3324211"/>
                    <a:chExt cx="1232912" cy="678829"/>
                  </a:xfrm>
                </p:grpSpPr>
                <p:cxnSp>
                  <p:nvCxnSpPr>
                    <p:cNvPr id="897" name="Google Shape;897;p62"/>
                    <p:cNvCxnSpPr/>
                    <p:nvPr/>
                  </p:nvCxnSpPr>
                  <p:spPr>
                    <a:xfrm flipH="1" rot="10800000">
                      <a:off x="-5" y="-3324211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898" name="Google Shape;898;p62"/>
                    <p:cNvCxnSpPr/>
                    <p:nvPr/>
                  </p:nvCxnSpPr>
                  <p:spPr>
                    <a:xfrm rot="10800000">
                      <a:off x="616407" y="-326188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899" name="Google Shape;899;p62"/>
                  <p:cNvGrpSpPr/>
                  <p:nvPr/>
                </p:nvGrpSpPr>
                <p:grpSpPr>
                  <a:xfrm>
                    <a:off x="1232911" y="-2079610"/>
                    <a:ext cx="1232916" cy="616500"/>
                    <a:chOff x="-5" y="-3324210"/>
                    <a:chExt cx="1232916" cy="616500"/>
                  </a:xfrm>
                </p:grpSpPr>
                <p:cxnSp>
                  <p:nvCxnSpPr>
                    <p:cNvPr id="900" name="Google Shape;900;p62"/>
                    <p:cNvCxnSpPr/>
                    <p:nvPr/>
                  </p:nvCxnSpPr>
                  <p:spPr>
                    <a:xfrm flipH="1" rot="10800000">
                      <a:off x="-5" y="-3324210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901" name="Google Shape;901;p62"/>
                    <p:cNvCxnSpPr/>
                    <p:nvPr/>
                  </p:nvCxnSpPr>
                  <p:spPr>
                    <a:xfrm rot="10800000">
                      <a:off x="616411" y="-3324210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902" name="Google Shape;902;p62"/>
                  <p:cNvGrpSpPr/>
                  <p:nvPr/>
                </p:nvGrpSpPr>
                <p:grpSpPr>
                  <a:xfrm>
                    <a:off x="2465827" y="-2079610"/>
                    <a:ext cx="1232916" cy="616500"/>
                    <a:chOff x="-5" y="-3324210"/>
                    <a:chExt cx="1232916" cy="616500"/>
                  </a:xfrm>
                </p:grpSpPr>
                <p:cxnSp>
                  <p:nvCxnSpPr>
                    <p:cNvPr id="903" name="Google Shape;903;p62"/>
                    <p:cNvCxnSpPr/>
                    <p:nvPr/>
                  </p:nvCxnSpPr>
                  <p:spPr>
                    <a:xfrm flipH="1" rot="10800000">
                      <a:off x="-5" y="-3324210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904" name="Google Shape;904;p62"/>
                    <p:cNvCxnSpPr/>
                    <p:nvPr/>
                  </p:nvCxnSpPr>
                  <p:spPr>
                    <a:xfrm rot="10800000">
                      <a:off x="616411" y="-3324210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905" name="Google Shape;905;p62"/>
                <p:cNvCxnSpPr/>
                <p:nvPr/>
              </p:nvCxnSpPr>
              <p:spPr>
                <a:xfrm>
                  <a:off x="3114753" y="-669821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906" name="Google Shape;906;p62"/>
                <p:cNvCxnSpPr/>
                <p:nvPr/>
              </p:nvCxnSpPr>
              <p:spPr>
                <a:xfrm>
                  <a:off x="-2" y="-669821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sp>
        <p:nvSpPr>
          <p:cNvPr id="907" name="Google Shape;907;p62"/>
          <p:cNvSpPr txBox="1"/>
          <p:nvPr>
            <p:ph idx="1" type="body"/>
          </p:nvPr>
        </p:nvSpPr>
        <p:spPr>
          <a:xfrm>
            <a:off x="212825" y="443325"/>
            <a:ext cx="4359300" cy="18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</a:pPr>
            <a:r>
              <a:rPr b="1" i="0" lang="zh-TW" sz="27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第一組</a:t>
            </a:r>
            <a:r>
              <a:rPr b="1" i="0" lang="zh-TW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：串連沿線店家策略聯盟，認識</a:t>
            </a:r>
            <a:r>
              <a:rPr b="1" i="0" lang="zh-TW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瓦磘溝特色點位，集點兌換學生設計版瓦磘溝意象文創小物</a:t>
            </a:r>
            <a:endParaRPr b="0" i="0" sz="12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908" name="Google Shape;90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7050" y="2108375"/>
            <a:ext cx="4230751" cy="306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6788" y="0"/>
            <a:ext cx="3501024" cy="200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4" name="Google Shape;914;p63"/>
          <p:cNvGrpSpPr/>
          <p:nvPr/>
        </p:nvGrpSpPr>
        <p:grpSpPr>
          <a:xfrm>
            <a:off x="184272" y="2484632"/>
            <a:ext cx="4387735" cy="2389260"/>
            <a:chOff x="-697309" y="0"/>
            <a:chExt cx="6563553" cy="5765588"/>
          </a:xfrm>
        </p:grpSpPr>
        <p:sp>
          <p:nvSpPr>
            <p:cNvPr id="915" name="Google Shape;915;p63"/>
            <p:cNvSpPr txBox="1"/>
            <p:nvPr/>
          </p:nvSpPr>
          <p:spPr>
            <a:xfrm>
              <a:off x="-697309" y="824874"/>
              <a:ext cx="5864100" cy="16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Arial"/>
                <a:buNone/>
              </a:pPr>
              <a:r>
                <a:rPr b="1" i="0" lang="zh-TW" sz="3400" u="none" cap="none" strike="noStrike">
                  <a:solidFill>
                    <a:srgbClr val="CC4125"/>
                  </a:solidFill>
                  <a:latin typeface="Arial"/>
                  <a:ea typeface="Arial"/>
                  <a:cs typeface="Arial"/>
                  <a:sym typeface="Arial"/>
                </a:rPr>
                <a:t>提案執行期</a:t>
              </a:r>
              <a:endParaRPr b="0" i="0" sz="600" u="none" cap="none" strike="noStrike">
                <a:solidFill>
                  <a:srgbClr val="CC41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63"/>
            <p:cNvSpPr txBox="1"/>
            <p:nvPr/>
          </p:nvSpPr>
          <p:spPr>
            <a:xfrm>
              <a:off x="-247756" y="2738341"/>
              <a:ext cx="6114000" cy="194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9/22 第一次走訪觀察</a:t>
              </a:r>
              <a:endPara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9/28 里長及社區人士訪談</a:t>
              </a:r>
              <a:endPara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17" name="Google Shape;917;p63"/>
            <p:cNvGrpSpPr/>
            <p:nvPr/>
          </p:nvGrpSpPr>
          <p:grpSpPr>
            <a:xfrm>
              <a:off x="47547" y="2461875"/>
              <a:ext cx="4597815" cy="80100"/>
              <a:chOff x="0" y="116"/>
              <a:chExt cx="4597815" cy="80100"/>
            </a:xfrm>
          </p:grpSpPr>
          <p:sp>
            <p:nvSpPr>
              <p:cNvPr id="918" name="Google Shape;918;p63"/>
              <p:cNvSpPr/>
              <p:nvPr/>
            </p:nvSpPr>
            <p:spPr>
              <a:xfrm flipH="1" rot="10800000">
                <a:off x="2239170" y="116"/>
                <a:ext cx="80100" cy="801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919" name="Google Shape;919;p63"/>
              <p:cNvCxnSpPr/>
              <p:nvPr/>
            </p:nvCxnSpPr>
            <p:spPr>
              <a:xfrm>
                <a:off x="0" y="27829"/>
                <a:ext cx="20772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20" name="Google Shape;920;p63"/>
              <p:cNvCxnSpPr/>
              <p:nvPr/>
            </p:nvCxnSpPr>
            <p:spPr>
              <a:xfrm>
                <a:off x="2488215" y="27829"/>
                <a:ext cx="21096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921" name="Google Shape;921;p63"/>
            <p:cNvGrpSpPr/>
            <p:nvPr/>
          </p:nvGrpSpPr>
          <p:grpSpPr>
            <a:xfrm>
              <a:off x="15051" y="0"/>
              <a:ext cx="4571857" cy="5765588"/>
              <a:chOff x="-2" y="0"/>
              <a:chExt cx="4571857" cy="5765588"/>
            </a:xfrm>
          </p:grpSpPr>
          <p:grpSp>
            <p:nvGrpSpPr>
              <p:cNvPr id="922" name="Google Shape;922;p63"/>
              <p:cNvGrpSpPr/>
              <p:nvPr/>
            </p:nvGrpSpPr>
            <p:grpSpPr>
              <a:xfrm>
                <a:off x="0" y="0"/>
                <a:ext cx="4571855" cy="852010"/>
                <a:chOff x="0" y="0"/>
                <a:chExt cx="4571855" cy="852010"/>
              </a:xfrm>
            </p:grpSpPr>
            <p:grpSp>
              <p:nvGrpSpPr>
                <p:cNvPr id="923" name="Google Shape;923;p63"/>
                <p:cNvGrpSpPr/>
                <p:nvPr/>
              </p:nvGrpSpPr>
              <p:grpSpPr>
                <a:xfrm>
                  <a:off x="1421435" y="0"/>
                  <a:ext cx="1693287" cy="851992"/>
                  <a:chOff x="0" y="0"/>
                  <a:chExt cx="3698748" cy="1861058"/>
                </a:xfrm>
              </p:grpSpPr>
              <p:sp>
                <p:nvSpPr>
                  <p:cNvPr id="924" name="Google Shape;924;p63"/>
                  <p:cNvSpPr/>
                  <p:nvPr/>
                </p:nvSpPr>
                <p:spPr>
                  <a:xfrm>
                    <a:off x="1232916" y="0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925" name="Google Shape;925;p63"/>
                  <p:cNvGrpSpPr/>
                  <p:nvPr/>
                </p:nvGrpSpPr>
                <p:grpSpPr>
                  <a:xfrm>
                    <a:off x="0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926" name="Google Shape;926;p63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927" name="Google Shape;927;p63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928" name="Google Shape;928;p63"/>
                  <p:cNvGrpSpPr/>
                  <p:nvPr/>
                </p:nvGrpSpPr>
                <p:grpSpPr>
                  <a:xfrm>
                    <a:off x="1232916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929" name="Google Shape;929;p63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930" name="Google Shape;930;p63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931" name="Google Shape;931;p63"/>
                  <p:cNvGrpSpPr/>
                  <p:nvPr/>
                </p:nvGrpSpPr>
                <p:grpSpPr>
                  <a:xfrm>
                    <a:off x="2465832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932" name="Google Shape;932;p63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933" name="Google Shape;933;p63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934" name="Google Shape;934;p63"/>
                <p:cNvCxnSpPr/>
                <p:nvPr/>
              </p:nvCxnSpPr>
              <p:spPr>
                <a:xfrm>
                  <a:off x="3114755" y="85201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935" name="Google Shape;935;p63"/>
                <p:cNvCxnSpPr/>
                <p:nvPr/>
              </p:nvCxnSpPr>
              <p:spPr>
                <a:xfrm>
                  <a:off x="0" y="85201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936" name="Google Shape;936;p63"/>
              <p:cNvGrpSpPr/>
              <p:nvPr/>
            </p:nvGrpSpPr>
            <p:grpSpPr>
              <a:xfrm flipH="1" rot="10800000">
                <a:off x="-2" y="4885062"/>
                <a:ext cx="4571855" cy="880526"/>
                <a:chOff x="-2" y="-970169"/>
                <a:chExt cx="4571855" cy="880526"/>
              </a:xfrm>
            </p:grpSpPr>
            <p:grpSp>
              <p:nvGrpSpPr>
                <p:cNvPr id="937" name="Google Shape;937;p63"/>
                <p:cNvGrpSpPr/>
                <p:nvPr/>
              </p:nvGrpSpPr>
              <p:grpSpPr>
                <a:xfrm>
                  <a:off x="1421433" y="-970169"/>
                  <a:ext cx="1693287" cy="880526"/>
                  <a:chOff x="-5" y="-2119186"/>
                  <a:chExt cx="3698748" cy="1923386"/>
                </a:xfrm>
              </p:grpSpPr>
              <p:sp>
                <p:nvSpPr>
                  <p:cNvPr id="938" name="Google Shape;938;p63"/>
                  <p:cNvSpPr/>
                  <p:nvPr/>
                </p:nvSpPr>
                <p:spPr>
                  <a:xfrm>
                    <a:off x="1232910" y="-2119186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939" name="Google Shape;939;p63"/>
                  <p:cNvGrpSpPr/>
                  <p:nvPr/>
                </p:nvGrpSpPr>
                <p:grpSpPr>
                  <a:xfrm>
                    <a:off x="-5" y="-874629"/>
                    <a:ext cx="1232912" cy="678829"/>
                    <a:chOff x="-5" y="-2119229"/>
                    <a:chExt cx="1232912" cy="678829"/>
                  </a:xfrm>
                </p:grpSpPr>
                <p:cxnSp>
                  <p:nvCxnSpPr>
                    <p:cNvPr id="940" name="Google Shape;940;p63"/>
                    <p:cNvCxnSpPr/>
                    <p:nvPr/>
                  </p:nvCxnSpPr>
                  <p:spPr>
                    <a:xfrm flipH="1" rot="10800000">
                      <a:off x="-5" y="-2119229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941" name="Google Shape;941;p63"/>
                    <p:cNvCxnSpPr/>
                    <p:nvPr/>
                  </p:nvCxnSpPr>
                  <p:spPr>
                    <a:xfrm rot="10800000">
                      <a:off x="616407" y="-2056900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942" name="Google Shape;942;p63"/>
                  <p:cNvGrpSpPr/>
                  <p:nvPr/>
                </p:nvGrpSpPr>
                <p:grpSpPr>
                  <a:xfrm>
                    <a:off x="1232911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943" name="Google Shape;943;p63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944" name="Google Shape;944;p63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945" name="Google Shape;945;p63"/>
                  <p:cNvGrpSpPr/>
                  <p:nvPr/>
                </p:nvGrpSpPr>
                <p:grpSpPr>
                  <a:xfrm>
                    <a:off x="2465827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946" name="Google Shape;946;p63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947" name="Google Shape;947;p63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948" name="Google Shape;948;p63"/>
                <p:cNvCxnSpPr/>
                <p:nvPr/>
              </p:nvCxnSpPr>
              <p:spPr>
                <a:xfrm>
                  <a:off x="3114753" y="-11818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949" name="Google Shape;949;p63"/>
                <p:cNvCxnSpPr/>
                <p:nvPr/>
              </p:nvCxnSpPr>
              <p:spPr>
                <a:xfrm>
                  <a:off x="-2" y="-11818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sp>
        <p:nvSpPr>
          <p:cNvPr id="950" name="Google Shape;950;p63"/>
          <p:cNvSpPr txBox="1"/>
          <p:nvPr>
            <p:ph idx="1" type="body"/>
          </p:nvPr>
        </p:nvSpPr>
        <p:spPr>
          <a:xfrm>
            <a:off x="212825" y="443325"/>
            <a:ext cx="4712700" cy="12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unito"/>
              <a:buNone/>
            </a:pPr>
            <a:r>
              <a:rPr b="1" i="0" lang="zh-TW" sz="27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第二組</a:t>
            </a:r>
            <a:r>
              <a:rPr b="1" i="0" lang="zh-TW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：沿岸淨溝活動，結合交流溝通餐會，號召居民一同行動，增進社區環境意識</a:t>
            </a:r>
            <a:endParaRPr b="0" i="0" sz="12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951" name="Google Shape;95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9275" y="2484625"/>
            <a:ext cx="4598300" cy="265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2909" y="0"/>
            <a:ext cx="3814666" cy="238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64"/>
          <p:cNvSpPr txBox="1"/>
          <p:nvPr>
            <p:ph idx="1" type="body"/>
          </p:nvPr>
        </p:nvSpPr>
        <p:spPr>
          <a:xfrm>
            <a:off x="2483350" y="836125"/>
            <a:ext cx="4177200" cy="34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ato Light"/>
              <a:buNone/>
            </a:pPr>
            <a:r>
              <a:t/>
            </a:r>
            <a:endParaRPr b="0" i="1" sz="2400" u="none" cap="none" strike="noStrik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958" name="Google Shape;958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50" y="0"/>
            <a:ext cx="9115651" cy="5159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Google Shape;963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341" y="0"/>
            <a:ext cx="756731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6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t/>
            </a:r>
            <a:endParaRPr b="1" i="0" sz="2800" u="none" cap="none" strike="noStrike">
              <a:solidFill>
                <a:schemeClr val="dk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969" name="Google Shape;969;p66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Nunito"/>
              <a:buNone/>
            </a:pPr>
            <a:r>
              <a:t/>
            </a:r>
            <a:endParaRPr b="0" i="0" sz="1300" u="none" cap="none" strike="noStrik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70" name="Google Shape;97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44" y="0"/>
            <a:ext cx="911431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1"/>
          <p:cNvSpPr txBox="1"/>
          <p:nvPr>
            <p:ph idx="1" type="body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None/>
            </a:pPr>
            <a:r>
              <a:t/>
            </a:r>
            <a:endParaRPr b="0" i="0" sz="18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67" name="Google Shape;36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425" y="1262425"/>
            <a:ext cx="6583251" cy="388107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1"/>
          <p:cNvSpPr txBox="1"/>
          <p:nvPr>
            <p:ph type="title"/>
          </p:nvPr>
        </p:nvSpPr>
        <p:spPr>
          <a:xfrm>
            <a:off x="152400" y="344950"/>
            <a:ext cx="69621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b="0" i="0" lang="zh-TW" sz="36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世界各國家人民IQ分數分布地圖</a:t>
            </a:r>
            <a:endParaRPr b="0" i="0" sz="36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67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6" name="Google Shape;976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8200" y="1450550"/>
            <a:ext cx="4845799" cy="369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4355375" cy="3000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68"/>
          <p:cNvSpPr/>
          <p:nvPr/>
        </p:nvSpPr>
        <p:spPr>
          <a:xfrm>
            <a:off x="5929825" y="0"/>
            <a:ext cx="32142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3" name="Google Shape;98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6" y="0"/>
            <a:ext cx="4619174" cy="516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8096" y="1"/>
            <a:ext cx="4521529" cy="2909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67002" y="3035171"/>
            <a:ext cx="4521530" cy="2001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69"/>
          <p:cNvSpPr/>
          <p:nvPr/>
        </p:nvSpPr>
        <p:spPr>
          <a:xfrm>
            <a:off x="5929825" y="0"/>
            <a:ext cx="32142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69"/>
          <p:cNvSpPr txBox="1"/>
          <p:nvPr>
            <p:ph type="title"/>
          </p:nvPr>
        </p:nvSpPr>
        <p:spPr>
          <a:xfrm>
            <a:off x="222025" y="177175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i="0" lang="zh-TW" sz="28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學生回饋</a:t>
            </a:r>
            <a:endParaRPr b="1" i="0" sz="28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2" name="Google Shape;992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275" y="1049600"/>
            <a:ext cx="8866026" cy="409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8450" y="540250"/>
            <a:ext cx="6624651" cy="4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70"/>
          <p:cNvSpPr/>
          <p:nvPr/>
        </p:nvSpPr>
        <p:spPr>
          <a:xfrm>
            <a:off x="5929825" y="0"/>
            <a:ext cx="3214200" cy="5193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70"/>
          <p:cNvSpPr txBox="1"/>
          <p:nvPr/>
        </p:nvSpPr>
        <p:spPr>
          <a:xfrm>
            <a:off x="222025" y="446325"/>
            <a:ext cx="8310900" cy="419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Times New Roman"/>
              <a:buChar char="●"/>
            </a:pPr>
            <a:r>
              <a:rPr b="1" i="0" lang="zh-TW" sz="24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對戶外實察課程「非常滿意」佔</a:t>
            </a:r>
            <a:r>
              <a:rPr b="1" i="0" lang="zh-TW" sz="2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70%</a:t>
            </a:r>
            <a:r>
              <a:rPr b="1" i="0" lang="zh-TW" sz="24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、「滿意」為</a:t>
            </a:r>
            <a:r>
              <a:rPr b="1" i="0" lang="zh-TW" sz="2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30%</a:t>
            </a:r>
            <a:endParaRPr b="1" i="0" sz="24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AF7B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b="1" i="0" lang="zh-TW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學生對於實地親近並觀察環境的學習方式，具有高度認同</a:t>
            </a:r>
            <a:endParaRPr b="1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AF7B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Times New Roman"/>
              <a:buChar char="●"/>
            </a:pPr>
            <a:r>
              <a:rPr b="1" i="0" lang="zh-TW" sz="24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對創意提案工作坊，更有高達</a:t>
            </a:r>
            <a:r>
              <a:rPr b="1" i="0" lang="zh-TW" sz="2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90%</a:t>
            </a:r>
            <a:r>
              <a:rPr b="1" i="0" lang="zh-TW" sz="24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「非常滿意」的評價</a:t>
            </a:r>
            <a:endParaRPr b="1" i="0" sz="2400" u="none" cap="none" strike="noStrik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AF7B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b="1" i="0" lang="zh-TW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學生對於能發揮自身創意，構思解決瓦磘溝環境問題策略，並得到社區長輩的肯定與回饋，獲得極高的自信與激勵</a:t>
            </a:r>
            <a:endParaRPr b="1" i="0" sz="2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Times New Roman"/>
              <a:buChar char="●"/>
            </a:pPr>
            <a:r>
              <a:rPr b="1" i="0" lang="zh-TW" sz="24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有興趣再次參與相關活動的比例為</a:t>
            </a:r>
            <a:r>
              <a:rPr b="1" i="0" lang="zh-TW" sz="2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90%</a:t>
            </a:r>
            <a:endParaRPr b="1" i="0" sz="24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1" i="0" sz="600" u="none" cap="none" strike="noStrike">
              <a:solidFill>
                <a:srgbClr val="AF7B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b="1" i="0" lang="zh-TW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透過實察、實作的引導課程，能激發學生持續關心與深入探討社區環境議題</a:t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71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71"/>
          <p:cNvSpPr/>
          <p:nvPr/>
        </p:nvSpPr>
        <p:spPr>
          <a:xfrm>
            <a:off x="4484825" y="1206325"/>
            <a:ext cx="4659300" cy="395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71"/>
          <p:cNvSpPr txBox="1"/>
          <p:nvPr>
            <p:ph type="title"/>
          </p:nvPr>
        </p:nvSpPr>
        <p:spPr>
          <a:xfrm>
            <a:off x="222025" y="177175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i="0" lang="zh-TW" sz="34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持續擴大發展</a:t>
            </a:r>
            <a:endParaRPr b="1" i="0" sz="34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7" name="Google Shape;1007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2176100"/>
            <a:ext cx="3981575" cy="29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5166" y="2176100"/>
            <a:ext cx="4496435" cy="2982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9" name="Google Shape;1009;p71"/>
          <p:cNvGrpSpPr/>
          <p:nvPr/>
        </p:nvGrpSpPr>
        <p:grpSpPr>
          <a:xfrm>
            <a:off x="179975" y="1097434"/>
            <a:ext cx="4286155" cy="978667"/>
            <a:chOff x="-8112860" y="514003"/>
            <a:chExt cx="6411600" cy="2361647"/>
          </a:xfrm>
        </p:grpSpPr>
        <p:sp>
          <p:nvSpPr>
            <p:cNvPr id="1010" name="Google Shape;1010;p71"/>
            <p:cNvSpPr txBox="1"/>
            <p:nvPr/>
          </p:nvSpPr>
          <p:spPr>
            <a:xfrm>
              <a:off x="-7955125" y="514003"/>
              <a:ext cx="5864100" cy="16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Arial"/>
                <a:buNone/>
              </a:pPr>
              <a:r>
                <a:rPr b="1" i="0" lang="zh-TW" sz="3000" u="none" cap="none" strike="noStrik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溪洲的產業藝文</a:t>
              </a:r>
              <a:endParaRPr b="0" i="0" sz="3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71"/>
            <p:cNvSpPr txBox="1"/>
            <p:nvPr/>
          </p:nvSpPr>
          <p:spPr>
            <a:xfrm>
              <a:off x="-8112860" y="1817250"/>
              <a:ext cx="6411600" cy="105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楊三郎、雙和八景、城南文學</a:t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2" name="Google Shape;1012;p71"/>
          <p:cNvSpPr txBox="1"/>
          <p:nvPr/>
        </p:nvSpPr>
        <p:spPr>
          <a:xfrm>
            <a:off x="4857421" y="1097434"/>
            <a:ext cx="39201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rPr b="1" i="0" lang="zh-TW" sz="3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環境教育與瓦磘溝</a:t>
            </a:r>
            <a:endParaRPr b="1" i="0" sz="3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71"/>
          <p:cNvSpPr txBox="1"/>
          <p:nvPr/>
        </p:nvSpPr>
        <p:spPr>
          <a:xfrm>
            <a:off x="4459800" y="1610100"/>
            <a:ext cx="4455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參與式計劃-踏查、發想、行動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72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t/>
            </a:r>
            <a:endParaRPr b="0" i="0" sz="4800" u="none" cap="none" strike="noStrike">
              <a:solidFill>
                <a:srgbClr val="434343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1019" name="Google Shape;1019;p72"/>
          <p:cNvSpPr txBox="1"/>
          <p:nvPr>
            <p:ph idx="1" type="body"/>
          </p:nvPr>
        </p:nvSpPr>
        <p:spPr>
          <a:xfrm>
            <a:off x="457200" y="2211825"/>
            <a:ext cx="2675100" cy="26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None/>
            </a:pPr>
            <a:r>
              <a:t/>
            </a:r>
            <a:endParaRPr b="0" i="0" sz="16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20" name="Google Shape;1020;p72"/>
          <p:cNvSpPr txBox="1"/>
          <p:nvPr>
            <p:ph idx="2" type="body"/>
          </p:nvPr>
        </p:nvSpPr>
        <p:spPr>
          <a:xfrm>
            <a:off x="3293406" y="2211825"/>
            <a:ext cx="2675100" cy="26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None/>
            </a:pPr>
            <a:r>
              <a:t/>
            </a:r>
            <a:endParaRPr b="0" i="0" sz="16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021" name="Google Shape;1021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502"/>
            <a:ext cx="9143999" cy="5124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73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7" name="Google Shape;1027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9600" y="1583967"/>
            <a:ext cx="4724401" cy="355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52400"/>
            <a:ext cx="4267199" cy="2896804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73"/>
          <p:cNvSpPr txBox="1"/>
          <p:nvPr/>
        </p:nvSpPr>
        <p:spPr>
          <a:xfrm>
            <a:off x="320250" y="3758425"/>
            <a:ext cx="3931500" cy="92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TW" sz="18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https://www.youtube.com/watch?v=lBDGvFCmUqo</a:t>
            </a:r>
            <a:endParaRPr b="0" i="0" sz="1800" u="none" cap="none" strike="noStrik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0" name="Google Shape;1030;p73"/>
          <p:cNvSpPr txBox="1"/>
          <p:nvPr/>
        </p:nvSpPr>
        <p:spPr>
          <a:xfrm>
            <a:off x="418400" y="3325600"/>
            <a:ext cx="35421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zh-TW" sz="24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GSuite教學影片</a:t>
            </a:r>
            <a:endParaRPr b="0" i="0" sz="24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74"/>
          <p:cNvSpPr txBox="1"/>
          <p:nvPr>
            <p:ph type="title"/>
          </p:nvPr>
        </p:nvSpPr>
        <p:spPr>
          <a:xfrm>
            <a:off x="7559136" y="1186666"/>
            <a:ext cx="1678800" cy="15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i="0" lang="zh-TW" sz="21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Google</a:t>
            </a:r>
            <a:br>
              <a:rPr b="1" i="0" lang="zh-TW" sz="21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zh-TW" sz="21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br>
              <a:rPr b="1" i="0" lang="zh-TW" sz="21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zh-TW" sz="24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線上教學平台</a:t>
            </a:r>
            <a:endParaRPr b="1" i="0" sz="24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6" name="Google Shape;1036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11" y="9524"/>
            <a:ext cx="732559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oogle Shape;1041;p75"/>
          <p:cNvGrpSpPr/>
          <p:nvPr/>
        </p:nvGrpSpPr>
        <p:grpSpPr>
          <a:xfrm>
            <a:off x="214725" y="18"/>
            <a:ext cx="5869302" cy="5076903"/>
            <a:chOff x="2030680" y="570016"/>
            <a:chExt cx="7469206" cy="6292642"/>
          </a:xfrm>
        </p:grpSpPr>
        <p:pic>
          <p:nvPicPr>
            <p:cNvPr id="1042" name="Google Shape;1042;p7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30680" y="570016"/>
              <a:ext cx="7469206" cy="3308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3" name="Google Shape;1043;p7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030680" y="3806740"/>
              <a:ext cx="7469206" cy="30559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4" name="Google Shape;1044;p75"/>
          <p:cNvSpPr txBox="1"/>
          <p:nvPr>
            <p:ph type="title"/>
          </p:nvPr>
        </p:nvSpPr>
        <p:spPr>
          <a:xfrm>
            <a:off x="7274900" y="1300975"/>
            <a:ext cx="1974900" cy="1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i="0" lang="zh-TW" sz="24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課後測驗</a:t>
            </a:r>
            <a:br>
              <a:rPr b="1" i="0" lang="zh-TW" sz="24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zh-TW" sz="24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結合Google表單</a:t>
            </a:r>
            <a:endParaRPr b="1" i="0" sz="24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76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0" name="Google Shape;1050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01" y="696278"/>
            <a:ext cx="9122569" cy="4443413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76"/>
          <p:cNvSpPr txBox="1"/>
          <p:nvPr>
            <p:ph type="title"/>
          </p:nvPr>
        </p:nvSpPr>
        <p:spPr>
          <a:xfrm>
            <a:off x="2625075" y="136075"/>
            <a:ext cx="50115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i="0" lang="zh-TW" sz="2400" u="none" cap="none" strike="noStrike">
                <a:solidFill>
                  <a:srgbClr val="B45F06"/>
                </a:solidFill>
                <a:latin typeface="Maven Pro"/>
                <a:ea typeface="Maven Pro"/>
                <a:cs typeface="Maven Pro"/>
                <a:sym typeface="Maven Pro"/>
              </a:rPr>
              <a:t>線上評分表，結合Google 試算表</a:t>
            </a:r>
            <a:endParaRPr b="1" i="0" sz="2400" u="none" cap="none" strike="noStrike">
              <a:solidFill>
                <a:srgbClr val="B45F06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2"/>
          <p:cNvSpPr txBox="1"/>
          <p:nvPr>
            <p:ph type="title"/>
          </p:nvPr>
        </p:nvSpPr>
        <p:spPr>
          <a:xfrm>
            <a:off x="76200" y="238125"/>
            <a:ext cx="79623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b="0" i="0" lang="zh-TW" sz="37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世界前五大的諾貝爾獎得主的國家</a:t>
            </a:r>
            <a:endParaRPr b="0" i="0" sz="37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297" y="1000075"/>
            <a:ext cx="6141742" cy="399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77"/>
          <p:cNvSpPr/>
          <p:nvPr/>
        </p:nvSpPr>
        <p:spPr>
          <a:xfrm>
            <a:off x="5929825" y="0"/>
            <a:ext cx="32142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7" name="Google Shape;1057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800" y="1342600"/>
            <a:ext cx="7466251" cy="315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Google Shape;1058;p77"/>
          <p:cNvSpPr txBox="1"/>
          <p:nvPr>
            <p:ph type="title"/>
          </p:nvPr>
        </p:nvSpPr>
        <p:spPr>
          <a:xfrm>
            <a:off x="245675" y="187500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b="0" i="0" lang="zh-TW" sz="36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課程雲端使用滿意度</a:t>
            </a:r>
            <a:endParaRPr b="0" i="0" sz="36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78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t/>
            </a:r>
            <a:endParaRPr b="0" i="0" sz="4800" u="none" cap="none" strike="noStrike">
              <a:solidFill>
                <a:srgbClr val="434343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1064" name="Google Shape;1064;p78"/>
          <p:cNvSpPr txBox="1"/>
          <p:nvPr>
            <p:ph idx="1" type="body"/>
          </p:nvPr>
        </p:nvSpPr>
        <p:spPr>
          <a:xfrm>
            <a:off x="457200" y="2211825"/>
            <a:ext cx="2675100" cy="26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None/>
            </a:pPr>
            <a:r>
              <a:t/>
            </a:r>
            <a:endParaRPr b="0" i="0" sz="16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65" name="Google Shape;1065;p78"/>
          <p:cNvSpPr txBox="1"/>
          <p:nvPr>
            <p:ph idx="2" type="body"/>
          </p:nvPr>
        </p:nvSpPr>
        <p:spPr>
          <a:xfrm>
            <a:off x="3293406" y="2211825"/>
            <a:ext cx="2675100" cy="26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None/>
            </a:pPr>
            <a:r>
              <a:t/>
            </a:r>
            <a:endParaRPr b="0" i="0" sz="16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066" name="Google Shape;1066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79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2" name="Google Shape;1072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4402" y="2034125"/>
            <a:ext cx="4689597" cy="310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81400"/>
            <a:ext cx="4467500" cy="3109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Google Shape;1078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475" y="0"/>
            <a:ext cx="91734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81"/>
          <p:cNvSpPr txBox="1"/>
          <p:nvPr>
            <p:ph type="title"/>
          </p:nvPr>
        </p:nvSpPr>
        <p:spPr>
          <a:xfrm>
            <a:off x="245675" y="187500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b="0" i="0" lang="zh-TW" sz="31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本土關懷－小導遊培訓</a:t>
            </a:r>
            <a:endParaRPr b="0" i="0" sz="31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193300"/>
            <a:ext cx="6767274" cy="379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81"/>
          <p:cNvSpPr txBox="1"/>
          <p:nvPr>
            <p:ph type="title"/>
          </p:nvPr>
        </p:nvSpPr>
        <p:spPr>
          <a:xfrm>
            <a:off x="7274900" y="1224775"/>
            <a:ext cx="1974900" cy="17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i="0" lang="zh-TW" sz="24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2017年</a:t>
            </a:r>
            <a:endParaRPr b="1" i="0" sz="2400" u="none" cap="none" strike="noStrike">
              <a:solidFill>
                <a:srgbClr val="000000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i="0" lang="zh-TW" sz="24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馬來西亞循人中學走讀瓦磘溝</a:t>
            </a:r>
            <a:endParaRPr b="1" i="0" sz="2400" u="none" cap="none" strike="noStrike">
              <a:solidFill>
                <a:srgbClr val="000000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82"/>
          <p:cNvSpPr txBox="1"/>
          <p:nvPr>
            <p:ph type="title"/>
          </p:nvPr>
        </p:nvSpPr>
        <p:spPr>
          <a:xfrm>
            <a:off x="245675" y="187500"/>
            <a:ext cx="5867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b="0" i="0" lang="zh-TW" sz="31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國際交流－馬來西亞姊妹校交流</a:t>
            </a:r>
            <a:endParaRPr b="0" i="0" sz="31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1" name="Google Shape;1091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000" y="995275"/>
            <a:ext cx="6453424" cy="40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Google Shape;1092;p82"/>
          <p:cNvSpPr txBox="1"/>
          <p:nvPr>
            <p:ph type="title"/>
          </p:nvPr>
        </p:nvSpPr>
        <p:spPr>
          <a:xfrm>
            <a:off x="6527425" y="1605775"/>
            <a:ext cx="2478300" cy="173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i="0" lang="zh-TW" sz="24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循中學生在活動回饋中，對比馬來西亞的河流與瓦磘溝的情況</a:t>
            </a:r>
            <a:endParaRPr b="1" i="0" sz="24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83"/>
          <p:cNvSpPr txBox="1"/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t/>
            </a:r>
            <a:endParaRPr b="0" i="0" sz="4800" u="none" cap="none" strike="noStrike">
              <a:solidFill>
                <a:srgbClr val="434343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1098" name="Google Shape;1098;p83"/>
          <p:cNvSpPr txBox="1"/>
          <p:nvPr>
            <p:ph idx="1" type="body"/>
          </p:nvPr>
        </p:nvSpPr>
        <p:spPr>
          <a:xfrm>
            <a:off x="457200" y="2211825"/>
            <a:ext cx="2675100" cy="26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None/>
            </a:pPr>
            <a:r>
              <a:t/>
            </a:r>
            <a:endParaRPr b="0" i="0" sz="16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99" name="Google Shape;1099;p83"/>
          <p:cNvSpPr txBox="1"/>
          <p:nvPr>
            <p:ph idx="2" type="body"/>
          </p:nvPr>
        </p:nvSpPr>
        <p:spPr>
          <a:xfrm>
            <a:off x="3293406" y="2211825"/>
            <a:ext cx="2675100" cy="26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Lato Light"/>
              <a:buNone/>
            </a:pPr>
            <a:r>
              <a:t/>
            </a:r>
            <a:endParaRPr b="0" i="0" sz="16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100" name="Google Shape;1100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1" y="0"/>
            <a:ext cx="913657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84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6" name="Google Shape;1106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9600" y="745311"/>
            <a:ext cx="4724399" cy="439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4419600" cy="2993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112;p85"/>
          <p:cNvGrpSpPr/>
          <p:nvPr/>
        </p:nvGrpSpPr>
        <p:grpSpPr>
          <a:xfrm>
            <a:off x="3943351" y="0"/>
            <a:ext cx="5166359" cy="5143500"/>
            <a:chOff x="5303521" y="0"/>
            <a:chExt cx="6888479" cy="6858000"/>
          </a:xfrm>
        </p:grpSpPr>
        <p:pic>
          <p:nvPicPr>
            <p:cNvPr id="1113" name="Google Shape;1113;p8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313726" y="0"/>
              <a:ext cx="6878274" cy="2926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4" name="Google Shape;1114;p8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303521" y="2903614"/>
              <a:ext cx="6888479" cy="39543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15" name="Google Shape;1115;p85"/>
          <p:cNvGrpSpPr/>
          <p:nvPr/>
        </p:nvGrpSpPr>
        <p:grpSpPr>
          <a:xfrm>
            <a:off x="31872" y="2484632"/>
            <a:ext cx="3920151" cy="2389260"/>
            <a:chOff x="-697309" y="0"/>
            <a:chExt cx="5864100" cy="5765588"/>
          </a:xfrm>
        </p:grpSpPr>
        <p:sp>
          <p:nvSpPr>
            <p:cNvPr id="1116" name="Google Shape;1116;p85"/>
            <p:cNvSpPr txBox="1"/>
            <p:nvPr/>
          </p:nvSpPr>
          <p:spPr>
            <a:xfrm>
              <a:off x="-697309" y="1008754"/>
              <a:ext cx="5864100" cy="16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Arial"/>
                <a:buNone/>
              </a:pPr>
              <a:r>
                <a:rPr b="1" i="0" lang="zh-TW" sz="2900" u="none" cap="none" strike="noStrike">
                  <a:solidFill>
                    <a:srgbClr val="CC4125"/>
                  </a:solidFill>
                  <a:latin typeface="Arial"/>
                  <a:ea typeface="Arial"/>
                  <a:cs typeface="Arial"/>
                  <a:sym typeface="Arial"/>
                </a:rPr>
                <a:t>參與式提案粉絲專頁</a:t>
              </a:r>
              <a:endParaRPr b="0" i="0" sz="600" u="none" cap="none" strike="noStrike">
                <a:solidFill>
                  <a:srgbClr val="CC41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85"/>
            <p:cNvSpPr txBox="1"/>
            <p:nvPr/>
          </p:nvSpPr>
          <p:spPr>
            <a:xfrm>
              <a:off x="-697305" y="2738703"/>
              <a:ext cx="5532300" cy="194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zh-TW" sz="2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成功吸引親友、社區人士的關注與回應</a:t>
              </a:r>
              <a:endParaRPr b="1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18" name="Google Shape;1118;p85"/>
            <p:cNvGrpSpPr/>
            <p:nvPr/>
          </p:nvGrpSpPr>
          <p:grpSpPr>
            <a:xfrm>
              <a:off x="47547" y="2461875"/>
              <a:ext cx="4597815" cy="80100"/>
              <a:chOff x="0" y="116"/>
              <a:chExt cx="4597815" cy="80100"/>
            </a:xfrm>
          </p:grpSpPr>
          <p:sp>
            <p:nvSpPr>
              <p:cNvPr id="1119" name="Google Shape;1119;p85"/>
              <p:cNvSpPr/>
              <p:nvPr/>
            </p:nvSpPr>
            <p:spPr>
              <a:xfrm flipH="1" rot="10800000">
                <a:off x="2239170" y="116"/>
                <a:ext cx="80100" cy="801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t/>
                </a:r>
                <a:endParaRPr b="0" i="0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120" name="Google Shape;1120;p85"/>
              <p:cNvCxnSpPr/>
              <p:nvPr/>
            </p:nvCxnSpPr>
            <p:spPr>
              <a:xfrm>
                <a:off x="0" y="27829"/>
                <a:ext cx="20772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121" name="Google Shape;1121;p85"/>
              <p:cNvCxnSpPr/>
              <p:nvPr/>
            </p:nvCxnSpPr>
            <p:spPr>
              <a:xfrm>
                <a:off x="2488215" y="27829"/>
                <a:ext cx="2109600" cy="0"/>
              </a:xfrm>
              <a:prstGeom prst="straightConnector1">
                <a:avLst/>
              </a:prstGeom>
              <a:noFill/>
              <a:ln cap="rnd" cmpd="sng" w="9525">
                <a:solidFill>
                  <a:srgbClr val="00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122" name="Google Shape;1122;p85"/>
            <p:cNvGrpSpPr/>
            <p:nvPr/>
          </p:nvGrpSpPr>
          <p:grpSpPr>
            <a:xfrm>
              <a:off x="15051" y="0"/>
              <a:ext cx="4571857" cy="5765588"/>
              <a:chOff x="-2" y="0"/>
              <a:chExt cx="4571857" cy="5765588"/>
            </a:xfrm>
          </p:grpSpPr>
          <p:grpSp>
            <p:nvGrpSpPr>
              <p:cNvPr id="1123" name="Google Shape;1123;p85"/>
              <p:cNvGrpSpPr/>
              <p:nvPr/>
            </p:nvGrpSpPr>
            <p:grpSpPr>
              <a:xfrm>
                <a:off x="0" y="0"/>
                <a:ext cx="4571855" cy="852010"/>
                <a:chOff x="0" y="0"/>
                <a:chExt cx="4571855" cy="852010"/>
              </a:xfrm>
            </p:grpSpPr>
            <p:grpSp>
              <p:nvGrpSpPr>
                <p:cNvPr id="1124" name="Google Shape;1124;p85"/>
                <p:cNvGrpSpPr/>
                <p:nvPr/>
              </p:nvGrpSpPr>
              <p:grpSpPr>
                <a:xfrm>
                  <a:off x="1421435" y="0"/>
                  <a:ext cx="1693287" cy="851992"/>
                  <a:chOff x="0" y="0"/>
                  <a:chExt cx="3698748" cy="1861058"/>
                </a:xfrm>
              </p:grpSpPr>
              <p:sp>
                <p:nvSpPr>
                  <p:cNvPr id="1125" name="Google Shape;1125;p85"/>
                  <p:cNvSpPr/>
                  <p:nvPr/>
                </p:nvSpPr>
                <p:spPr>
                  <a:xfrm>
                    <a:off x="1232916" y="0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126" name="Google Shape;1126;p85"/>
                  <p:cNvGrpSpPr/>
                  <p:nvPr/>
                </p:nvGrpSpPr>
                <p:grpSpPr>
                  <a:xfrm>
                    <a:off x="0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1127" name="Google Shape;1127;p85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1128" name="Google Shape;1128;p85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1129" name="Google Shape;1129;p85"/>
                  <p:cNvGrpSpPr/>
                  <p:nvPr/>
                </p:nvGrpSpPr>
                <p:grpSpPr>
                  <a:xfrm>
                    <a:off x="1232916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1130" name="Google Shape;1130;p85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1131" name="Google Shape;1131;p85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1132" name="Google Shape;1132;p85"/>
                  <p:cNvGrpSpPr/>
                  <p:nvPr/>
                </p:nvGrpSpPr>
                <p:grpSpPr>
                  <a:xfrm>
                    <a:off x="2465832" y="1244558"/>
                    <a:ext cx="1232916" cy="616500"/>
                    <a:chOff x="0" y="-42"/>
                    <a:chExt cx="1232916" cy="616500"/>
                  </a:xfrm>
                </p:grpSpPr>
                <p:cxnSp>
                  <p:nvCxnSpPr>
                    <p:cNvPr id="1133" name="Google Shape;1133;p85"/>
                    <p:cNvCxnSpPr/>
                    <p:nvPr/>
                  </p:nvCxnSpPr>
                  <p:spPr>
                    <a:xfrm flipH="1" rot="10800000">
                      <a:off x="0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1134" name="Google Shape;1134;p85"/>
                    <p:cNvCxnSpPr/>
                    <p:nvPr/>
                  </p:nvCxnSpPr>
                  <p:spPr>
                    <a:xfrm rot="10800000">
                      <a:off x="616416" y="-42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1135" name="Google Shape;1135;p85"/>
                <p:cNvCxnSpPr/>
                <p:nvPr/>
              </p:nvCxnSpPr>
              <p:spPr>
                <a:xfrm>
                  <a:off x="3114755" y="85201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36" name="Google Shape;1136;p85"/>
                <p:cNvCxnSpPr/>
                <p:nvPr/>
              </p:nvCxnSpPr>
              <p:spPr>
                <a:xfrm>
                  <a:off x="0" y="85201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1137" name="Google Shape;1137;p85"/>
              <p:cNvGrpSpPr/>
              <p:nvPr/>
            </p:nvGrpSpPr>
            <p:grpSpPr>
              <a:xfrm flipH="1" rot="10800000">
                <a:off x="-2" y="4885062"/>
                <a:ext cx="4571855" cy="880526"/>
                <a:chOff x="-2" y="-970169"/>
                <a:chExt cx="4571855" cy="880526"/>
              </a:xfrm>
            </p:grpSpPr>
            <p:grpSp>
              <p:nvGrpSpPr>
                <p:cNvPr id="1138" name="Google Shape;1138;p85"/>
                <p:cNvGrpSpPr/>
                <p:nvPr/>
              </p:nvGrpSpPr>
              <p:grpSpPr>
                <a:xfrm>
                  <a:off x="1421433" y="-970169"/>
                  <a:ext cx="1693287" cy="880526"/>
                  <a:chOff x="-5" y="-2119186"/>
                  <a:chExt cx="3698748" cy="1923386"/>
                </a:xfrm>
              </p:grpSpPr>
              <p:sp>
                <p:nvSpPr>
                  <p:cNvPr id="1139" name="Google Shape;1139;p85"/>
                  <p:cNvSpPr/>
                  <p:nvPr/>
                </p:nvSpPr>
                <p:spPr>
                  <a:xfrm>
                    <a:off x="1232910" y="-2119186"/>
                    <a:ext cx="1244700" cy="1244700"/>
                  </a:xfrm>
                  <a:prstGeom prst="diamond">
                    <a:avLst/>
                  </a:prstGeom>
                  <a:noFill/>
                  <a:ln cap="flat" cmpd="sng" w="12700">
                    <a:solidFill>
                      <a:srgbClr val="0000FF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34275" lIns="68575" spcFirstLastPara="1" rIns="68575" wrap="square" tIns="34275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400"/>
                      <a:buFont typeface="Calibri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140" name="Google Shape;1140;p85"/>
                  <p:cNvGrpSpPr/>
                  <p:nvPr/>
                </p:nvGrpSpPr>
                <p:grpSpPr>
                  <a:xfrm>
                    <a:off x="-5" y="-874629"/>
                    <a:ext cx="1232912" cy="678829"/>
                    <a:chOff x="-5" y="-2119229"/>
                    <a:chExt cx="1232912" cy="678829"/>
                  </a:xfrm>
                </p:grpSpPr>
                <p:cxnSp>
                  <p:nvCxnSpPr>
                    <p:cNvPr id="1141" name="Google Shape;1141;p85"/>
                    <p:cNvCxnSpPr/>
                    <p:nvPr/>
                  </p:nvCxnSpPr>
                  <p:spPr>
                    <a:xfrm flipH="1" rot="10800000">
                      <a:off x="-5" y="-2119229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1142" name="Google Shape;1142;p85"/>
                    <p:cNvCxnSpPr/>
                    <p:nvPr/>
                  </p:nvCxnSpPr>
                  <p:spPr>
                    <a:xfrm rot="10800000">
                      <a:off x="616407" y="-2056900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1143" name="Google Shape;1143;p85"/>
                  <p:cNvGrpSpPr/>
                  <p:nvPr/>
                </p:nvGrpSpPr>
                <p:grpSpPr>
                  <a:xfrm>
                    <a:off x="1232911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1144" name="Google Shape;1144;p85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1145" name="Google Shape;1145;p85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1146" name="Google Shape;1146;p85"/>
                  <p:cNvGrpSpPr/>
                  <p:nvPr/>
                </p:nvGrpSpPr>
                <p:grpSpPr>
                  <a:xfrm>
                    <a:off x="2465827" y="-874628"/>
                    <a:ext cx="1232916" cy="616500"/>
                    <a:chOff x="-5" y="-2119228"/>
                    <a:chExt cx="1232916" cy="616500"/>
                  </a:xfrm>
                </p:grpSpPr>
                <p:cxnSp>
                  <p:nvCxnSpPr>
                    <p:cNvPr id="1147" name="Google Shape;1147;p85"/>
                    <p:cNvCxnSpPr/>
                    <p:nvPr/>
                  </p:nvCxnSpPr>
                  <p:spPr>
                    <a:xfrm flipH="1" rot="10800000">
                      <a:off x="-5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1148" name="Google Shape;1148;p85"/>
                    <p:cNvCxnSpPr/>
                    <p:nvPr/>
                  </p:nvCxnSpPr>
                  <p:spPr>
                    <a:xfrm rot="10800000">
                      <a:off x="616411" y="-2119228"/>
                      <a:ext cx="616500" cy="616500"/>
                    </a:xfrm>
                    <a:prstGeom prst="straightConnector1">
                      <a:avLst/>
                    </a:prstGeom>
                    <a:noFill/>
                    <a:ln cap="rnd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</p:grpSp>
            <p:cxnSp>
              <p:nvCxnSpPr>
                <p:cNvPr id="1149" name="Google Shape;1149;p85"/>
                <p:cNvCxnSpPr/>
                <p:nvPr/>
              </p:nvCxnSpPr>
              <p:spPr>
                <a:xfrm>
                  <a:off x="3114753" y="-118180"/>
                  <a:ext cx="14571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150" name="Google Shape;1150;p85"/>
                <p:cNvCxnSpPr/>
                <p:nvPr/>
              </p:nvCxnSpPr>
              <p:spPr>
                <a:xfrm>
                  <a:off x="-2" y="-118180"/>
                  <a:ext cx="1421400" cy="0"/>
                </a:xfrm>
                <a:prstGeom prst="straightConnector1">
                  <a:avLst/>
                </a:prstGeom>
                <a:noFill/>
                <a:ln cap="rnd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pic>
        <p:nvPicPr>
          <p:cNvPr id="1151" name="Google Shape;1151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3888924" cy="27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9020" y="-21474"/>
            <a:ext cx="5497831" cy="515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538" y="0"/>
            <a:ext cx="3295411" cy="5142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72189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87"/>
          <p:cNvSpPr/>
          <p:nvPr/>
        </p:nvSpPr>
        <p:spPr>
          <a:xfrm>
            <a:off x="5929825" y="0"/>
            <a:ext cx="3214200" cy="2109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87"/>
          <p:cNvSpPr txBox="1"/>
          <p:nvPr>
            <p:ph type="title"/>
          </p:nvPr>
        </p:nvSpPr>
        <p:spPr>
          <a:xfrm>
            <a:off x="152400" y="202300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b="0" i="0" lang="zh-TW" sz="40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學生自主行動</a:t>
            </a:r>
            <a:endParaRPr b="0" i="0" sz="40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4" name="Google Shape;1164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09200"/>
            <a:ext cx="4273499" cy="295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5" name="Google Shape;1165;p87"/>
          <p:cNvSpPr txBox="1"/>
          <p:nvPr>
            <p:ph type="title"/>
          </p:nvPr>
        </p:nvSpPr>
        <p:spPr>
          <a:xfrm>
            <a:off x="577250" y="1246900"/>
            <a:ext cx="62907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</a:pPr>
            <a:r>
              <a:rPr b="1" i="0" lang="zh-TW" sz="2400" u="none" cap="none" strike="noStrike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拜訪里長與社區人士，洽談提案計畫的執行</a:t>
            </a:r>
            <a:endParaRPr b="1" i="0" sz="2400" u="none" cap="none" strike="noStrike">
              <a:solidFill>
                <a:srgbClr val="000000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1166" name="Google Shape;1166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5080" y="2075600"/>
            <a:ext cx="4828921" cy="299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1" name="Google Shape;1171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1325"/>
            <a:ext cx="7397427" cy="454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9"/>
          <p:cNvSpPr txBox="1"/>
          <p:nvPr>
            <p:ph idx="1" type="body"/>
          </p:nvPr>
        </p:nvSpPr>
        <p:spPr>
          <a:xfrm>
            <a:off x="2483350" y="836125"/>
            <a:ext cx="4177200" cy="34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ato Light"/>
              <a:buNone/>
            </a:pPr>
            <a:r>
              <a:t/>
            </a:r>
            <a:endParaRPr b="0" i="1" sz="2400" u="none" cap="none" strike="noStrik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177" name="Google Shape;1177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451"/>
            <a:ext cx="9144000" cy="5122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90"/>
          <p:cNvSpPr txBox="1"/>
          <p:nvPr>
            <p:ph idx="4294967295" type="title"/>
          </p:nvPr>
        </p:nvSpPr>
        <p:spPr>
          <a:xfrm>
            <a:off x="4341850" y="826025"/>
            <a:ext cx="2721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b="0" i="0" lang="zh-TW" sz="3800" u="none" cap="none" strike="noStrike">
                <a:solidFill>
                  <a:srgbClr val="A61C00"/>
                </a:solidFill>
                <a:latin typeface="Lato Hairline"/>
                <a:ea typeface="Lato Hairline"/>
                <a:cs typeface="Lato Hairline"/>
                <a:sym typeface="Lato Hairline"/>
              </a:rPr>
              <a:t>圖坦卡門墓的發現</a:t>
            </a:r>
            <a:endParaRPr b="0" i="0" sz="3800" u="none" cap="none" strike="noStrike">
              <a:solidFill>
                <a:srgbClr val="A61C00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pic>
        <p:nvPicPr>
          <p:cNvPr id="1183" name="Google Shape;1183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730" y="0"/>
            <a:ext cx="342314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76650" y="154492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91"/>
          <p:cNvSpPr txBox="1"/>
          <p:nvPr>
            <p:ph idx="4294967295" type="title"/>
          </p:nvPr>
        </p:nvSpPr>
        <p:spPr>
          <a:xfrm>
            <a:off x="457200" y="586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b="0" i="0" lang="zh-TW" sz="38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藍晶石（Kyanite）蛻變紅寶石（Ruby）</a:t>
            </a:r>
            <a:endParaRPr b="0" i="0" sz="38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0" name="Google Shape;1190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1300" y="1644750"/>
            <a:ext cx="4357200" cy="32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91"/>
          <p:cNvPicPr preferRelativeResize="0"/>
          <p:nvPr/>
        </p:nvPicPr>
        <p:blipFill rotWithShape="1">
          <a:blip r:embed="rId4">
            <a:alphaModFix/>
          </a:blip>
          <a:srcRect b="14239" l="5267" r="0" t="5264"/>
          <a:stretch/>
        </p:blipFill>
        <p:spPr>
          <a:xfrm>
            <a:off x="6221950" y="2904700"/>
            <a:ext cx="2482025" cy="210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91"/>
          <p:cNvPicPr preferRelativeResize="0"/>
          <p:nvPr/>
        </p:nvPicPr>
        <p:blipFill rotWithShape="1">
          <a:blip r:embed="rId5">
            <a:alphaModFix/>
          </a:blip>
          <a:srcRect b="0" l="-1173" r="0" t="0"/>
          <a:stretch/>
        </p:blipFill>
        <p:spPr>
          <a:xfrm>
            <a:off x="6095250" y="938375"/>
            <a:ext cx="2482025" cy="184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92"/>
          <p:cNvSpPr txBox="1"/>
          <p:nvPr>
            <p:ph idx="1" type="body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98" name="Google Shape;1198;p92"/>
          <p:cNvSpPr txBox="1"/>
          <p:nvPr>
            <p:ph type="title"/>
          </p:nvPr>
        </p:nvSpPr>
        <p:spPr>
          <a:xfrm>
            <a:off x="701750" y="1951475"/>
            <a:ext cx="64389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b="0" i="0" lang="zh-TW" sz="4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謝謝聆聽，敬請指教</a:t>
            </a:r>
            <a:endParaRPr b="0" i="0" sz="4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9" name="Google Shape;1199;p92"/>
          <p:cNvSpPr txBox="1"/>
          <p:nvPr>
            <p:ph idx="2" type="body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00" name="Google Shape;1200;p92"/>
          <p:cNvSpPr txBox="1"/>
          <p:nvPr>
            <p:ph idx="3" type="body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Lato Light"/>
              <a:buNone/>
            </a:pPr>
            <a:r>
              <a:t/>
            </a:r>
            <a:endParaRPr b="0" i="0" sz="12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4"/>
          <p:cNvSpPr/>
          <p:nvPr/>
        </p:nvSpPr>
        <p:spPr>
          <a:xfrm>
            <a:off x="5929825" y="0"/>
            <a:ext cx="32142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34"/>
          <p:cNvSpPr txBox="1"/>
          <p:nvPr>
            <p:ph type="title"/>
          </p:nvPr>
        </p:nvSpPr>
        <p:spPr>
          <a:xfrm>
            <a:off x="457200" y="389550"/>
            <a:ext cx="6411000" cy="87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</a:pPr>
            <a:r>
              <a:rPr b="0" i="0" lang="zh-TW" sz="30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諾貝爾經濟學獎得主前五名國家</a:t>
            </a:r>
            <a:endParaRPr b="0" i="0" sz="30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34"/>
          <p:cNvSpPr txBox="1"/>
          <p:nvPr>
            <p:ph idx="1" type="body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None/>
            </a:pPr>
            <a:r>
              <a:t/>
            </a:r>
            <a:endParaRPr b="0" i="0" sz="18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87" name="Google Shape;38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025" y="1228675"/>
            <a:ext cx="8943773" cy="359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5"/>
          <p:cNvSpPr txBox="1"/>
          <p:nvPr>
            <p:ph type="title"/>
          </p:nvPr>
        </p:nvSpPr>
        <p:spPr>
          <a:xfrm>
            <a:off x="457200" y="13282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TW" sz="30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諾貝爾獎得獎國家趨勢圖</a:t>
            </a:r>
            <a:endParaRPr b="0" i="0" sz="4800" u="none" cap="none" strike="noStrike">
              <a:solidFill>
                <a:srgbClr val="434343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393" name="Google Shape;393;p35"/>
          <p:cNvSpPr txBox="1"/>
          <p:nvPr>
            <p:ph idx="1" type="body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None/>
            </a:pPr>
            <a:r>
              <a:t/>
            </a:r>
            <a:endParaRPr b="0" i="0" sz="1800" u="none" cap="none" strike="noStrike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94" name="Google Shape;39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675" y="1249025"/>
            <a:ext cx="5835400" cy="389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6"/>
          <p:cNvSpPr txBox="1"/>
          <p:nvPr>
            <p:ph idx="1" type="body"/>
          </p:nvPr>
        </p:nvSpPr>
        <p:spPr>
          <a:xfrm>
            <a:off x="2483350" y="836125"/>
            <a:ext cx="4177200" cy="34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ato Light"/>
              <a:buNone/>
            </a:pPr>
            <a:r>
              <a:t/>
            </a:r>
            <a:endParaRPr b="0" i="1" sz="2400" u="none" cap="none" strike="noStrik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400" name="Google Shape;40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00" y="0"/>
            <a:ext cx="90806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Eglamou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